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Default Extension="bin" ContentType="application/vnd.openxmlformats-officedocument.oleObject"/>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6"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5" r:id="rId20"/>
    <p:sldId id="274" r:id="rId21"/>
    <p:sldId id="273" r:id="rId22"/>
  </p:sldIdLst>
  <p:sldSz cx="12192000" cy="6858000"/>
  <p:notesSz cx="6858000" cy="9144000"/>
  <p:defaultTextStyle>
    <a:defPPr>
      <a:defRPr lang="fr-FR"/>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444" autoAdjust="0"/>
    <p:restoredTop sz="94660"/>
  </p:normalViewPr>
  <p:slideViewPr>
    <p:cSldViewPr snapToGrid="0">
      <p:cViewPr>
        <p:scale>
          <a:sx n="100" d="100"/>
          <a:sy n="100" d="100"/>
        </p:scale>
        <p:origin x="852" y="-10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media/image1.png>
</file>

<file path=ppt/media/image2.png>
</file>

<file path=ppt/media/image3.png>
</file>

<file path=ppt/media/image4.png>
</file>

<file path=ppt/media/image5.png>
</file>

<file path=ppt/media/image6.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lvl1pPr>
              <a:defRPr/>
            </a:lvl1pPr>
          </a:lstStyle>
          <a:p>
            <a:pPr>
              <a:defRPr/>
            </a:pPr>
            <a:fld id="{60B4A510-65D0-4EBE-9AEC-4AE0DDA605B0}" type="datetimeFigureOut">
              <a:rPr lang="fr-FR"/>
              <a:pPr>
                <a:defRPr/>
              </a:pPr>
              <a:t>25/03/2014</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E00F05CB-6921-4FF3-B6A0-860948D4FEB9}" type="slidenum">
              <a:rPr lang="fr-FR"/>
              <a:pPr>
                <a:defRPr/>
              </a:pPr>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lvl1pPr>
              <a:defRPr/>
            </a:lvl1pPr>
          </a:lstStyle>
          <a:p>
            <a:pPr>
              <a:defRPr/>
            </a:pPr>
            <a:fld id="{C7DED6A9-7F71-45A2-AEF2-27B74A35FB5C}" type="datetimeFigureOut">
              <a:rPr lang="fr-FR"/>
              <a:pPr>
                <a:defRPr/>
              </a:pPr>
              <a:t>25/03/2014</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539727C0-FFA4-4BD2-A5B4-C3B5B746ED90}" type="slidenum">
              <a:rPr lang="fr-FR"/>
              <a:pPr>
                <a:defRPr/>
              </a:pPr>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lvl1pPr>
              <a:defRPr/>
            </a:lvl1pPr>
          </a:lstStyle>
          <a:p>
            <a:pPr>
              <a:defRPr/>
            </a:pPr>
            <a:fld id="{F54FD077-D6BF-40BC-837B-86FE15343DBC}" type="datetimeFigureOut">
              <a:rPr lang="fr-FR"/>
              <a:pPr>
                <a:defRPr/>
              </a:pPr>
              <a:t>25/03/2014</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F3263E83-3BF7-4149-ABB3-B9DF6689BB4B}" type="slidenum">
              <a:rPr lang="fr-FR"/>
              <a:pPr>
                <a:defRPr/>
              </a:pPr>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lvl1pPr>
              <a:defRPr/>
            </a:lvl1pPr>
          </a:lstStyle>
          <a:p>
            <a:pPr>
              <a:defRPr/>
            </a:pPr>
            <a:fld id="{3F45133A-2D23-4755-81E0-5BBDFA87787D}" type="datetimeFigureOut">
              <a:rPr lang="fr-FR"/>
              <a:pPr>
                <a:defRPr/>
              </a:pPr>
              <a:t>25/03/2014</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6AD28109-AA29-4A94-8A9E-F4529CB2CF5B}" type="slidenum">
              <a:rPr lang="fr-FR"/>
              <a:pPr>
                <a:defRPr/>
              </a:pPr>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lvl1pPr>
              <a:defRPr/>
            </a:lvl1pPr>
          </a:lstStyle>
          <a:p>
            <a:pPr>
              <a:defRPr/>
            </a:pPr>
            <a:fld id="{BDC40419-4823-4B25-A6F6-B8D4E0CAF2D8}" type="datetimeFigureOut">
              <a:rPr lang="fr-FR"/>
              <a:pPr>
                <a:defRPr/>
              </a:pPr>
              <a:t>25/03/2014</a:t>
            </a:fld>
            <a:endParaRPr lang="fr-FR"/>
          </a:p>
        </p:txBody>
      </p:sp>
      <p:sp>
        <p:nvSpPr>
          <p:cNvPr id="5" name="Espace réservé du pied de page 4"/>
          <p:cNvSpPr>
            <a:spLocks noGrp="1"/>
          </p:cNvSpPr>
          <p:nvPr>
            <p:ph type="ftr" sz="quarter" idx="11"/>
          </p:nvPr>
        </p:nvSpPr>
        <p:spPr/>
        <p:txBody>
          <a:bodyPr/>
          <a:lstStyle>
            <a:lvl1pPr>
              <a:defRPr/>
            </a:lvl1pPr>
          </a:lstStyle>
          <a:p>
            <a:pPr>
              <a:defRPr/>
            </a:pPr>
            <a:endParaRPr lang="fr-FR"/>
          </a:p>
        </p:txBody>
      </p:sp>
      <p:sp>
        <p:nvSpPr>
          <p:cNvPr id="6" name="Espace réservé du numéro de diapositive 5"/>
          <p:cNvSpPr>
            <a:spLocks noGrp="1"/>
          </p:cNvSpPr>
          <p:nvPr>
            <p:ph type="sldNum" sz="quarter" idx="12"/>
          </p:nvPr>
        </p:nvSpPr>
        <p:spPr/>
        <p:txBody>
          <a:bodyPr/>
          <a:lstStyle>
            <a:lvl1pPr>
              <a:defRPr/>
            </a:lvl1pPr>
          </a:lstStyle>
          <a:p>
            <a:pPr>
              <a:defRPr/>
            </a:pPr>
            <a:fld id="{13A3814F-9282-433B-A644-1D3410A6153F}" type="slidenum">
              <a:rPr lang="fr-FR"/>
              <a:pPr>
                <a:defRPr/>
              </a:pPr>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3"/>
          <p:cNvSpPr>
            <a:spLocks noGrp="1"/>
          </p:cNvSpPr>
          <p:nvPr>
            <p:ph type="dt" sz="half" idx="10"/>
          </p:nvPr>
        </p:nvSpPr>
        <p:spPr/>
        <p:txBody>
          <a:bodyPr/>
          <a:lstStyle>
            <a:lvl1pPr>
              <a:defRPr/>
            </a:lvl1pPr>
          </a:lstStyle>
          <a:p>
            <a:pPr>
              <a:defRPr/>
            </a:pPr>
            <a:fld id="{23028A92-0E7B-4043-BB3F-95DC6F29B980}" type="datetimeFigureOut">
              <a:rPr lang="fr-FR"/>
              <a:pPr>
                <a:defRPr/>
              </a:pPr>
              <a:t>25/03/2014</a:t>
            </a:fld>
            <a:endParaRPr lang="fr-FR"/>
          </a:p>
        </p:txBody>
      </p:sp>
      <p:sp>
        <p:nvSpPr>
          <p:cNvPr id="6" name="Espace réservé du pied de page 4"/>
          <p:cNvSpPr>
            <a:spLocks noGrp="1"/>
          </p:cNvSpPr>
          <p:nvPr>
            <p:ph type="ftr" sz="quarter" idx="11"/>
          </p:nvPr>
        </p:nvSpPr>
        <p:spPr/>
        <p:txBody>
          <a:bodyPr/>
          <a:lstStyle>
            <a:lvl1pPr>
              <a:defRPr/>
            </a:lvl1pPr>
          </a:lstStyle>
          <a:p>
            <a:pPr>
              <a:defRPr/>
            </a:pPr>
            <a:endParaRPr lang="fr-FR"/>
          </a:p>
        </p:txBody>
      </p:sp>
      <p:sp>
        <p:nvSpPr>
          <p:cNvPr id="7" name="Espace réservé du numéro de diapositive 5"/>
          <p:cNvSpPr>
            <a:spLocks noGrp="1"/>
          </p:cNvSpPr>
          <p:nvPr>
            <p:ph type="sldNum" sz="quarter" idx="12"/>
          </p:nvPr>
        </p:nvSpPr>
        <p:spPr/>
        <p:txBody>
          <a:bodyPr/>
          <a:lstStyle>
            <a:lvl1pPr>
              <a:defRPr/>
            </a:lvl1pPr>
          </a:lstStyle>
          <a:p>
            <a:pPr>
              <a:defRPr/>
            </a:pPr>
            <a:fld id="{FD489800-7E65-4A4F-A9F9-CD7A8105CC60}" type="slidenum">
              <a:rPr lang="fr-FR"/>
              <a:pPr>
                <a:defRPr/>
              </a:pPr>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3"/>
          <p:cNvSpPr>
            <a:spLocks noGrp="1"/>
          </p:cNvSpPr>
          <p:nvPr>
            <p:ph type="dt" sz="half" idx="10"/>
          </p:nvPr>
        </p:nvSpPr>
        <p:spPr/>
        <p:txBody>
          <a:bodyPr/>
          <a:lstStyle>
            <a:lvl1pPr>
              <a:defRPr/>
            </a:lvl1pPr>
          </a:lstStyle>
          <a:p>
            <a:pPr>
              <a:defRPr/>
            </a:pPr>
            <a:fld id="{C8DCE990-205B-4E18-9600-D7A9147F7D2B}" type="datetimeFigureOut">
              <a:rPr lang="fr-FR"/>
              <a:pPr>
                <a:defRPr/>
              </a:pPr>
              <a:t>25/03/2014</a:t>
            </a:fld>
            <a:endParaRPr lang="fr-FR"/>
          </a:p>
        </p:txBody>
      </p:sp>
      <p:sp>
        <p:nvSpPr>
          <p:cNvPr id="8" name="Espace réservé du pied de page 4"/>
          <p:cNvSpPr>
            <a:spLocks noGrp="1"/>
          </p:cNvSpPr>
          <p:nvPr>
            <p:ph type="ftr" sz="quarter" idx="11"/>
          </p:nvPr>
        </p:nvSpPr>
        <p:spPr/>
        <p:txBody>
          <a:bodyPr/>
          <a:lstStyle>
            <a:lvl1pPr>
              <a:defRPr/>
            </a:lvl1pPr>
          </a:lstStyle>
          <a:p>
            <a:pPr>
              <a:defRPr/>
            </a:pPr>
            <a:endParaRPr lang="fr-FR"/>
          </a:p>
        </p:txBody>
      </p:sp>
      <p:sp>
        <p:nvSpPr>
          <p:cNvPr id="9" name="Espace réservé du numéro de diapositive 5"/>
          <p:cNvSpPr>
            <a:spLocks noGrp="1"/>
          </p:cNvSpPr>
          <p:nvPr>
            <p:ph type="sldNum" sz="quarter" idx="12"/>
          </p:nvPr>
        </p:nvSpPr>
        <p:spPr/>
        <p:txBody>
          <a:bodyPr/>
          <a:lstStyle>
            <a:lvl1pPr>
              <a:defRPr/>
            </a:lvl1pPr>
          </a:lstStyle>
          <a:p>
            <a:pPr>
              <a:defRPr/>
            </a:pPr>
            <a:fld id="{195789FA-B78A-4D93-A40D-FC81A41016BA}" type="slidenum">
              <a:rPr lang="fr-FR"/>
              <a:pPr>
                <a:defRPr/>
              </a:pPr>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3"/>
          <p:cNvSpPr>
            <a:spLocks noGrp="1"/>
          </p:cNvSpPr>
          <p:nvPr>
            <p:ph type="dt" sz="half" idx="10"/>
          </p:nvPr>
        </p:nvSpPr>
        <p:spPr/>
        <p:txBody>
          <a:bodyPr/>
          <a:lstStyle>
            <a:lvl1pPr>
              <a:defRPr/>
            </a:lvl1pPr>
          </a:lstStyle>
          <a:p>
            <a:pPr>
              <a:defRPr/>
            </a:pPr>
            <a:fld id="{CBCE49F4-98A5-41D7-ACC3-2B0617588B3D}" type="datetimeFigureOut">
              <a:rPr lang="fr-FR"/>
              <a:pPr>
                <a:defRPr/>
              </a:pPr>
              <a:t>25/03/2014</a:t>
            </a:fld>
            <a:endParaRPr lang="fr-FR"/>
          </a:p>
        </p:txBody>
      </p:sp>
      <p:sp>
        <p:nvSpPr>
          <p:cNvPr id="4" name="Espace réservé du pied de page 4"/>
          <p:cNvSpPr>
            <a:spLocks noGrp="1"/>
          </p:cNvSpPr>
          <p:nvPr>
            <p:ph type="ftr" sz="quarter" idx="11"/>
          </p:nvPr>
        </p:nvSpPr>
        <p:spPr/>
        <p:txBody>
          <a:bodyPr/>
          <a:lstStyle>
            <a:lvl1pPr>
              <a:defRPr/>
            </a:lvl1pPr>
          </a:lstStyle>
          <a:p>
            <a:pPr>
              <a:defRPr/>
            </a:pPr>
            <a:endParaRPr lang="fr-FR"/>
          </a:p>
        </p:txBody>
      </p:sp>
      <p:sp>
        <p:nvSpPr>
          <p:cNvPr id="5" name="Espace réservé du numéro de diapositive 5"/>
          <p:cNvSpPr>
            <a:spLocks noGrp="1"/>
          </p:cNvSpPr>
          <p:nvPr>
            <p:ph type="sldNum" sz="quarter" idx="12"/>
          </p:nvPr>
        </p:nvSpPr>
        <p:spPr/>
        <p:txBody>
          <a:bodyPr/>
          <a:lstStyle>
            <a:lvl1pPr>
              <a:defRPr/>
            </a:lvl1pPr>
          </a:lstStyle>
          <a:p>
            <a:pPr>
              <a:defRPr/>
            </a:pPr>
            <a:fld id="{98CECBDF-0210-4405-9762-7F525F3ADACD}" type="slidenum">
              <a:rPr lang="fr-FR"/>
              <a:pPr>
                <a:defRPr/>
              </a:pPr>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pPr>
              <a:defRPr/>
            </a:pPr>
            <a:fld id="{B096B0AC-FB38-4EB8-9E50-CA49FECD0223}" type="datetimeFigureOut">
              <a:rPr lang="fr-FR"/>
              <a:pPr>
                <a:defRPr/>
              </a:pPr>
              <a:t>25/03/2014</a:t>
            </a:fld>
            <a:endParaRPr lang="fr-FR"/>
          </a:p>
        </p:txBody>
      </p:sp>
      <p:sp>
        <p:nvSpPr>
          <p:cNvPr id="3" name="Espace réservé du pied de page 4"/>
          <p:cNvSpPr>
            <a:spLocks noGrp="1"/>
          </p:cNvSpPr>
          <p:nvPr>
            <p:ph type="ftr" sz="quarter" idx="11"/>
          </p:nvPr>
        </p:nvSpPr>
        <p:spPr/>
        <p:txBody>
          <a:bodyPr/>
          <a:lstStyle>
            <a:lvl1pPr>
              <a:defRPr/>
            </a:lvl1pPr>
          </a:lstStyle>
          <a:p>
            <a:pPr>
              <a:defRPr/>
            </a:pPr>
            <a:endParaRPr lang="fr-FR"/>
          </a:p>
        </p:txBody>
      </p:sp>
      <p:sp>
        <p:nvSpPr>
          <p:cNvPr id="4" name="Espace réservé du numéro de diapositive 5"/>
          <p:cNvSpPr>
            <a:spLocks noGrp="1"/>
          </p:cNvSpPr>
          <p:nvPr>
            <p:ph type="sldNum" sz="quarter" idx="12"/>
          </p:nvPr>
        </p:nvSpPr>
        <p:spPr/>
        <p:txBody>
          <a:bodyPr/>
          <a:lstStyle>
            <a:lvl1pPr>
              <a:defRPr/>
            </a:lvl1pPr>
          </a:lstStyle>
          <a:p>
            <a:pPr>
              <a:defRPr/>
            </a:pPr>
            <a:fld id="{4AB3FFBD-564F-441C-8B5C-7BF12914FC56}" type="slidenum">
              <a:rPr lang="fr-FR"/>
              <a:pPr>
                <a:defRPr/>
              </a:pPr>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3"/>
          <p:cNvSpPr>
            <a:spLocks noGrp="1"/>
          </p:cNvSpPr>
          <p:nvPr>
            <p:ph type="dt" sz="half" idx="10"/>
          </p:nvPr>
        </p:nvSpPr>
        <p:spPr/>
        <p:txBody>
          <a:bodyPr/>
          <a:lstStyle>
            <a:lvl1pPr>
              <a:defRPr/>
            </a:lvl1pPr>
          </a:lstStyle>
          <a:p>
            <a:pPr>
              <a:defRPr/>
            </a:pPr>
            <a:fld id="{378983B6-1BB3-4847-B5AB-E1C7D2A4C25A}" type="datetimeFigureOut">
              <a:rPr lang="fr-FR"/>
              <a:pPr>
                <a:defRPr/>
              </a:pPr>
              <a:t>25/03/2014</a:t>
            </a:fld>
            <a:endParaRPr lang="fr-FR"/>
          </a:p>
        </p:txBody>
      </p:sp>
      <p:sp>
        <p:nvSpPr>
          <p:cNvPr id="6" name="Espace réservé du pied de page 4"/>
          <p:cNvSpPr>
            <a:spLocks noGrp="1"/>
          </p:cNvSpPr>
          <p:nvPr>
            <p:ph type="ftr" sz="quarter" idx="11"/>
          </p:nvPr>
        </p:nvSpPr>
        <p:spPr/>
        <p:txBody>
          <a:bodyPr/>
          <a:lstStyle>
            <a:lvl1pPr>
              <a:defRPr/>
            </a:lvl1pPr>
          </a:lstStyle>
          <a:p>
            <a:pPr>
              <a:defRPr/>
            </a:pPr>
            <a:endParaRPr lang="fr-FR"/>
          </a:p>
        </p:txBody>
      </p:sp>
      <p:sp>
        <p:nvSpPr>
          <p:cNvPr id="7" name="Espace réservé du numéro de diapositive 5"/>
          <p:cNvSpPr>
            <a:spLocks noGrp="1"/>
          </p:cNvSpPr>
          <p:nvPr>
            <p:ph type="sldNum" sz="quarter" idx="12"/>
          </p:nvPr>
        </p:nvSpPr>
        <p:spPr/>
        <p:txBody>
          <a:bodyPr/>
          <a:lstStyle>
            <a:lvl1pPr>
              <a:defRPr/>
            </a:lvl1pPr>
          </a:lstStyle>
          <a:p>
            <a:pPr>
              <a:defRPr/>
            </a:pPr>
            <a:fld id="{35DCFE38-7A52-4F60-8995-33A6FB0F9A14}" type="slidenum">
              <a:rPr lang="fr-FR"/>
              <a:pPr>
                <a:defRPr/>
              </a:pPr>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fr-FR" noProof="0"/>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3"/>
          <p:cNvSpPr>
            <a:spLocks noGrp="1"/>
          </p:cNvSpPr>
          <p:nvPr>
            <p:ph type="dt" sz="half" idx="10"/>
          </p:nvPr>
        </p:nvSpPr>
        <p:spPr/>
        <p:txBody>
          <a:bodyPr/>
          <a:lstStyle>
            <a:lvl1pPr>
              <a:defRPr/>
            </a:lvl1pPr>
          </a:lstStyle>
          <a:p>
            <a:pPr>
              <a:defRPr/>
            </a:pPr>
            <a:fld id="{A403311F-FFE5-4FE8-AEB6-1FC624280FFA}" type="datetimeFigureOut">
              <a:rPr lang="fr-FR"/>
              <a:pPr>
                <a:defRPr/>
              </a:pPr>
              <a:t>25/03/2014</a:t>
            </a:fld>
            <a:endParaRPr lang="fr-FR"/>
          </a:p>
        </p:txBody>
      </p:sp>
      <p:sp>
        <p:nvSpPr>
          <p:cNvPr id="6" name="Espace réservé du pied de page 4"/>
          <p:cNvSpPr>
            <a:spLocks noGrp="1"/>
          </p:cNvSpPr>
          <p:nvPr>
            <p:ph type="ftr" sz="quarter" idx="11"/>
          </p:nvPr>
        </p:nvSpPr>
        <p:spPr/>
        <p:txBody>
          <a:bodyPr/>
          <a:lstStyle>
            <a:lvl1pPr>
              <a:defRPr/>
            </a:lvl1pPr>
          </a:lstStyle>
          <a:p>
            <a:pPr>
              <a:defRPr/>
            </a:pPr>
            <a:endParaRPr lang="fr-FR"/>
          </a:p>
        </p:txBody>
      </p:sp>
      <p:sp>
        <p:nvSpPr>
          <p:cNvPr id="7" name="Espace réservé du numéro de diapositive 5"/>
          <p:cNvSpPr>
            <a:spLocks noGrp="1"/>
          </p:cNvSpPr>
          <p:nvPr>
            <p:ph type="sldNum" sz="quarter" idx="12"/>
          </p:nvPr>
        </p:nvSpPr>
        <p:spPr/>
        <p:txBody>
          <a:bodyPr/>
          <a:lstStyle>
            <a:lvl1pPr>
              <a:defRPr/>
            </a:lvl1pPr>
          </a:lstStyle>
          <a:p>
            <a:pPr>
              <a:defRPr/>
            </a:pPr>
            <a:fld id="{02651C20-0192-4ACF-8406-9B81CB5FEFF8}" type="slidenum">
              <a:rPr lang="fr-FR"/>
              <a:pPr>
                <a:defRPr/>
              </a:pPr>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838200" y="365125"/>
            <a:ext cx="105156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smtClean="0"/>
              <a:t>Modifiez le style du titre</a:t>
            </a:r>
          </a:p>
        </p:txBody>
      </p:sp>
      <p:sp>
        <p:nvSpPr>
          <p:cNvPr id="1027" name="Espace réservé du texte 2"/>
          <p:cNvSpPr>
            <a:spLocks noGrp="1"/>
          </p:cNvSpPr>
          <p:nvPr>
            <p:ph type="body" idx="1"/>
          </p:nvPr>
        </p:nvSpPr>
        <p:spPr bwMode="auto">
          <a:xfrm>
            <a:off x="838200" y="1825625"/>
            <a:ext cx="105156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cs typeface="+mn-cs"/>
              </a:defRPr>
            </a:lvl1pPr>
          </a:lstStyle>
          <a:p>
            <a:pPr>
              <a:defRPr/>
            </a:pPr>
            <a:fld id="{400770CB-669C-4852-A7AF-3091814F6423}" type="datetimeFigureOut">
              <a:rPr lang="fr-FR"/>
              <a:pPr>
                <a:defRPr/>
              </a:pPr>
              <a:t>25/03/2014</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cs typeface="+mn-cs"/>
              </a:defRPr>
            </a:lvl1pPr>
          </a:lstStyle>
          <a:p>
            <a:pPr>
              <a:defRPr/>
            </a:pPr>
            <a:fld id="{1906DC2E-CE8A-4A17-9DE8-6D3207214827}" type="slidenum">
              <a:rPr lang="fr-FR"/>
              <a:pPr>
                <a:defRPr/>
              </a:pPr>
              <a:t>‹N°›</a:t>
            </a:fld>
            <a:endParaRPr lang="fr-FR"/>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itchFamily="34" charset="0"/>
        </a:defRPr>
      </a:lvl2pPr>
      <a:lvl3pPr algn="l" rtl="0" fontAlgn="base">
        <a:lnSpc>
          <a:spcPct val="90000"/>
        </a:lnSpc>
        <a:spcBef>
          <a:spcPct val="0"/>
        </a:spcBef>
        <a:spcAft>
          <a:spcPct val="0"/>
        </a:spcAft>
        <a:defRPr sz="4400">
          <a:solidFill>
            <a:schemeClr val="tx1"/>
          </a:solidFill>
          <a:latin typeface="Calibri Light" pitchFamily="34" charset="0"/>
        </a:defRPr>
      </a:lvl3pPr>
      <a:lvl4pPr algn="l" rtl="0" fontAlgn="base">
        <a:lnSpc>
          <a:spcPct val="90000"/>
        </a:lnSpc>
        <a:spcBef>
          <a:spcPct val="0"/>
        </a:spcBef>
        <a:spcAft>
          <a:spcPct val="0"/>
        </a:spcAft>
        <a:defRPr sz="4400">
          <a:solidFill>
            <a:schemeClr val="tx1"/>
          </a:solidFill>
          <a:latin typeface="Calibri Light" pitchFamily="34" charset="0"/>
        </a:defRPr>
      </a:lvl4pPr>
      <a:lvl5pPr algn="l" rtl="0" fontAlgn="base">
        <a:lnSpc>
          <a:spcPct val="90000"/>
        </a:lnSpc>
        <a:spcBef>
          <a:spcPct val="0"/>
        </a:spcBef>
        <a:spcAft>
          <a:spcPct val="0"/>
        </a:spcAft>
        <a:defRPr sz="4400">
          <a:solidFill>
            <a:schemeClr val="tx1"/>
          </a:solidFill>
          <a:latin typeface="Calibri Light" pitchFamily="34" charset="0"/>
        </a:defRPr>
      </a:lvl5pPr>
      <a:lvl6pPr marL="457200" algn="l" rtl="0" fontAlgn="base">
        <a:lnSpc>
          <a:spcPct val="90000"/>
        </a:lnSpc>
        <a:spcBef>
          <a:spcPct val="0"/>
        </a:spcBef>
        <a:spcAft>
          <a:spcPct val="0"/>
        </a:spcAft>
        <a:defRPr sz="4400">
          <a:solidFill>
            <a:schemeClr val="tx1"/>
          </a:solidFill>
          <a:latin typeface="Calibri Light" pitchFamily="34" charset="0"/>
        </a:defRPr>
      </a:lvl6pPr>
      <a:lvl7pPr marL="914400" algn="l" rtl="0" fontAlgn="base">
        <a:lnSpc>
          <a:spcPct val="90000"/>
        </a:lnSpc>
        <a:spcBef>
          <a:spcPct val="0"/>
        </a:spcBef>
        <a:spcAft>
          <a:spcPct val="0"/>
        </a:spcAft>
        <a:defRPr sz="4400">
          <a:solidFill>
            <a:schemeClr val="tx1"/>
          </a:solidFill>
          <a:latin typeface="Calibri Light" pitchFamily="34" charset="0"/>
        </a:defRPr>
      </a:lvl7pPr>
      <a:lvl8pPr marL="1371600" algn="l" rtl="0" fontAlgn="base">
        <a:lnSpc>
          <a:spcPct val="90000"/>
        </a:lnSpc>
        <a:spcBef>
          <a:spcPct val="0"/>
        </a:spcBef>
        <a:spcAft>
          <a:spcPct val="0"/>
        </a:spcAft>
        <a:defRPr sz="4400">
          <a:solidFill>
            <a:schemeClr val="tx1"/>
          </a:solidFill>
          <a:latin typeface="Calibri Light" pitchFamily="34" charset="0"/>
        </a:defRPr>
      </a:lvl8pPr>
      <a:lvl9pPr marL="1828800" algn="l" rtl="0" fontAlgn="base">
        <a:lnSpc>
          <a:spcPct val="90000"/>
        </a:lnSpc>
        <a:spcBef>
          <a:spcPct val="0"/>
        </a:spcBef>
        <a:spcAft>
          <a:spcPct val="0"/>
        </a:spcAft>
        <a:defRPr sz="4400">
          <a:solidFill>
            <a:schemeClr val="tx1"/>
          </a:solidFill>
          <a:latin typeface="Calibri Light" pitchFamily="34" charset="0"/>
        </a:defRPr>
      </a:lvl9pPr>
    </p:titleStyle>
    <p:bodyStyle>
      <a:lvl1pPr marL="228600" indent="-228600" algn="l" rtl="0" fontAlgn="base">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21.xml.rels><?xml version="1.0" encoding="UTF-8" standalone="yes"?>
<Relationships xmlns="http://schemas.openxmlformats.org/package/2006/relationships"><Relationship Id="rId3" Type="http://schemas.openxmlformats.org/officeDocument/2006/relationships/hyperlink" Target="http://www.objectaid.com/installation" TargetMode="External"/><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hyperlink" Target="http://www.objectaid.com/class-diagram" TargetMode="External"/><Relationship Id="rId4" Type="http://schemas.openxmlformats.org/officeDocument/2006/relationships/hyperlink" Target="http://www.objectaid.com/downloa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re 1"/>
          <p:cNvSpPr>
            <a:spLocks noGrp="1"/>
          </p:cNvSpPr>
          <p:nvPr>
            <p:ph type="ctrTitle"/>
          </p:nvPr>
        </p:nvSpPr>
        <p:spPr/>
        <p:txBody>
          <a:bodyPr/>
          <a:lstStyle/>
          <a:p>
            <a:r>
              <a:rPr lang="fr-FR" smtClean="0"/>
              <a:t>Projet Java</a:t>
            </a:r>
          </a:p>
        </p:txBody>
      </p:sp>
      <p:sp>
        <p:nvSpPr>
          <p:cNvPr id="13314" name="Sous-titre 2"/>
          <p:cNvSpPr>
            <a:spLocks noGrp="1"/>
          </p:cNvSpPr>
          <p:nvPr>
            <p:ph type="subTitle" idx="1"/>
          </p:nvPr>
        </p:nvSpPr>
        <p:spPr>
          <a:xfrm>
            <a:off x="1524000" y="3602038"/>
            <a:ext cx="9144000" cy="1933575"/>
          </a:xfrm>
        </p:spPr>
        <p:txBody>
          <a:bodyPr/>
          <a:lstStyle/>
          <a:p>
            <a:r>
              <a:rPr lang="fr-FR" smtClean="0"/>
              <a:t>Système de vente aux enchères</a:t>
            </a:r>
          </a:p>
          <a:p>
            <a:r>
              <a:rPr lang="fr-FR" smtClean="0"/>
              <a:t>Nicloux Paul</a:t>
            </a:r>
          </a:p>
          <a:p>
            <a:r>
              <a:rPr lang="fr-FR" smtClean="0"/>
              <a:t>Budin Ugo</a:t>
            </a:r>
          </a:p>
          <a:p>
            <a:r>
              <a:rPr lang="fr-FR" smtClean="0"/>
              <a:t>Elouarieghli Mourad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re 1"/>
          <p:cNvSpPr>
            <a:spLocks noGrp="1"/>
          </p:cNvSpPr>
          <p:nvPr>
            <p:ph type="title"/>
          </p:nvPr>
        </p:nvSpPr>
        <p:spPr>
          <a:xfrm>
            <a:off x="838200" y="365125"/>
            <a:ext cx="10515600" cy="579438"/>
          </a:xfrm>
        </p:spPr>
        <p:txBody>
          <a:bodyPr/>
          <a:lstStyle/>
          <a:p>
            <a:r>
              <a:rPr lang="fr-FR" sz="3200" b="1" smtClean="0">
                <a:solidFill>
                  <a:srgbClr val="7030A0"/>
                </a:solidFill>
              </a:rPr>
              <a:t>Architecture du système</a:t>
            </a:r>
          </a:p>
        </p:txBody>
      </p:sp>
      <p:sp>
        <p:nvSpPr>
          <p:cNvPr id="22530" name="ZoneTexte 4"/>
          <p:cNvSpPr txBox="1">
            <a:spLocks noChangeArrowheads="1"/>
          </p:cNvSpPr>
          <p:nvPr/>
        </p:nvSpPr>
        <p:spPr bwMode="auto">
          <a:xfrm>
            <a:off x="838200" y="1092200"/>
            <a:ext cx="1863725" cy="369888"/>
          </a:xfrm>
          <a:prstGeom prst="rect">
            <a:avLst/>
          </a:prstGeom>
          <a:noFill/>
          <a:ln w="9525">
            <a:noFill/>
            <a:miter lim="800000"/>
            <a:headEnd/>
            <a:tailEnd/>
          </a:ln>
        </p:spPr>
        <p:txBody>
          <a:bodyPr wrap="none">
            <a:spAutoFit/>
          </a:bodyPr>
          <a:lstStyle/>
          <a:p>
            <a:r>
              <a:rPr lang="fr-FR">
                <a:latin typeface="Calibri" pitchFamily="34" charset="0"/>
              </a:rPr>
              <a:t>Messages d’alerte</a:t>
            </a:r>
          </a:p>
        </p:txBody>
      </p:sp>
      <p:sp>
        <p:nvSpPr>
          <p:cNvPr id="22531" name="ZoneTexte 5"/>
          <p:cNvSpPr txBox="1">
            <a:spLocks noChangeArrowheads="1"/>
          </p:cNvSpPr>
          <p:nvPr/>
        </p:nvSpPr>
        <p:spPr bwMode="auto">
          <a:xfrm>
            <a:off x="241300" y="4016375"/>
            <a:ext cx="11833225" cy="1476375"/>
          </a:xfrm>
          <a:prstGeom prst="rect">
            <a:avLst/>
          </a:prstGeom>
          <a:noFill/>
          <a:ln w="9525">
            <a:noFill/>
            <a:miter lim="800000"/>
            <a:headEnd/>
            <a:tailEnd/>
          </a:ln>
        </p:spPr>
        <p:txBody>
          <a:bodyPr>
            <a:spAutoFit/>
          </a:bodyPr>
          <a:lstStyle/>
          <a:p>
            <a:r>
              <a:rPr lang="fr-FR">
                <a:latin typeface="Calibri" pitchFamily="34" charset="0"/>
              </a:rPr>
              <a:t>IAlert est une interface qui impose aux classes qui l’implémente de redéfinir la méthode getMessage(), ainsi, chaque alerte pourra délivrer son propre message. C’est le type d’objet d’une alerte qui va définir l’action à mener. </a:t>
            </a:r>
          </a:p>
          <a:p>
            <a:r>
              <a:rPr lang="fr-FR">
                <a:latin typeface="Calibri" pitchFamily="34" charset="0"/>
              </a:rPr>
              <a:t>Ceci est à note avis mieux que de faire un switch/case sur un type d’alerte. Définir IAlert en paramètre permet de passer n’importe quel type d’alerte à une méthode, on vérifie ensuite son type avec « instanceof » pour déterminer à qui l’envoyer puis alert.getMessage() envoi le bon message.</a:t>
            </a:r>
          </a:p>
        </p:txBody>
      </p:sp>
      <p:pic>
        <p:nvPicPr>
          <p:cNvPr id="22532" name="Image 10"/>
          <p:cNvPicPr>
            <a:picLocks noChangeAspect="1"/>
          </p:cNvPicPr>
          <p:nvPr/>
        </p:nvPicPr>
        <p:blipFill>
          <a:blip r:embed="rId2"/>
          <a:srcRect/>
          <a:stretch>
            <a:fillRect/>
          </a:stretch>
        </p:blipFill>
        <p:spPr bwMode="auto">
          <a:xfrm>
            <a:off x="427038" y="1611313"/>
            <a:ext cx="8086725" cy="2228850"/>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re 1"/>
          <p:cNvSpPr>
            <a:spLocks noGrp="1"/>
          </p:cNvSpPr>
          <p:nvPr>
            <p:ph type="title"/>
          </p:nvPr>
        </p:nvSpPr>
        <p:spPr>
          <a:xfrm>
            <a:off x="838200" y="365125"/>
            <a:ext cx="10515600" cy="579438"/>
          </a:xfrm>
        </p:spPr>
        <p:txBody>
          <a:bodyPr/>
          <a:lstStyle/>
          <a:p>
            <a:r>
              <a:rPr lang="fr-FR" sz="3200" b="1" smtClean="0">
                <a:solidFill>
                  <a:srgbClr val="7030A0"/>
                </a:solidFill>
              </a:rPr>
              <a:t>Validation des exigences – Tests effectués</a:t>
            </a:r>
          </a:p>
        </p:txBody>
      </p:sp>
      <p:sp>
        <p:nvSpPr>
          <p:cNvPr id="23554"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Utilisateurs</a:t>
            </a:r>
          </a:p>
        </p:txBody>
      </p:sp>
      <p:sp>
        <p:nvSpPr>
          <p:cNvPr id="23555" name="ZoneTexte 3"/>
          <p:cNvSpPr txBox="1">
            <a:spLocks noChangeArrowheads="1"/>
          </p:cNvSpPr>
          <p:nvPr/>
        </p:nvSpPr>
        <p:spPr bwMode="auto">
          <a:xfrm>
            <a:off x="838200" y="1590675"/>
            <a:ext cx="9780588" cy="4616450"/>
          </a:xfrm>
          <a:prstGeom prst="rect">
            <a:avLst/>
          </a:prstGeom>
          <a:noFill/>
          <a:ln w="9525">
            <a:noFill/>
            <a:miter lim="800000"/>
            <a:headEnd/>
            <a:tailEnd/>
          </a:ln>
        </p:spPr>
        <p:txBody>
          <a:bodyPr>
            <a:spAutoFit/>
          </a:bodyPr>
          <a:lstStyle/>
          <a:p>
            <a:r>
              <a:rPr lang="fr-FR" sz="1400">
                <a:solidFill>
                  <a:schemeClr val="accent2"/>
                </a:solidFill>
                <a:latin typeface="Calibri" pitchFamily="34" charset="0"/>
              </a:rPr>
              <a:t>E100 : Le système doit permettre de créer des utilisateurs.</a:t>
            </a:r>
            <a:endParaRPr lang="fr-FR" sz="1400">
              <a:latin typeface="Calibri" pitchFamily="34" charset="0"/>
            </a:endParaRPr>
          </a:p>
          <a:p>
            <a:r>
              <a:rPr lang="fr-FR" sz="1400">
                <a:latin typeface="Calibri" pitchFamily="34" charset="0"/>
              </a:rPr>
              <a:t>Voir class Junit TestUser, Test 1</a:t>
            </a:r>
          </a:p>
          <a:p>
            <a:r>
              <a:rPr lang="fr-FR" sz="1400">
                <a:latin typeface="Calibri" pitchFamily="34" charset="0"/>
              </a:rPr>
              <a:t>Ce test crée un utilisateur et vérifie que sa création est conforme aux paramètres.</a:t>
            </a:r>
          </a:p>
          <a:p>
            <a:endParaRPr lang="fr-FR" sz="1400">
              <a:latin typeface="Calibri" pitchFamily="34" charset="0"/>
            </a:endParaRPr>
          </a:p>
          <a:p>
            <a:r>
              <a:rPr lang="fr-FR" sz="1400">
                <a:solidFill>
                  <a:schemeClr val="accent2"/>
                </a:solidFill>
                <a:latin typeface="Calibri" pitchFamily="34" charset="0"/>
              </a:rPr>
              <a:t>E101 : Un utilisateur est identifié par son login, et possède un nom et un prénom.</a:t>
            </a:r>
          </a:p>
          <a:p>
            <a:r>
              <a:rPr lang="fr-FR" sz="1400">
                <a:latin typeface="Calibri" pitchFamily="34" charset="0"/>
              </a:rPr>
              <a:t>Voir class Junit TestUser, Test 1</a:t>
            </a:r>
            <a:endParaRPr lang="fr-FR" sz="1400">
              <a:solidFill>
                <a:schemeClr val="accent2"/>
              </a:solidFill>
              <a:latin typeface="Calibri" pitchFamily="34" charset="0"/>
            </a:endParaRPr>
          </a:p>
          <a:p>
            <a:r>
              <a:rPr lang="fr-FR" sz="1400">
                <a:latin typeface="Calibri" pitchFamily="34" charset="0"/>
              </a:rPr>
              <a:t>Ces paramètres sont intégrés au constructeur de la classe User, ne laissant aucun autre choix.</a:t>
            </a:r>
          </a:p>
          <a:p>
            <a:endParaRPr lang="fr-FR" sz="1400">
              <a:latin typeface="Calibri" pitchFamily="34" charset="0"/>
            </a:endParaRPr>
          </a:p>
          <a:p>
            <a:r>
              <a:rPr lang="fr-FR" sz="1400">
                <a:solidFill>
                  <a:schemeClr val="accent2"/>
                </a:solidFill>
                <a:latin typeface="Calibri" pitchFamily="34" charset="0"/>
              </a:rPr>
              <a:t>E102 : Un utilisateur peut-être acheteur ou vendeur.</a:t>
            </a:r>
            <a:endParaRPr lang="fr-FR" sz="1400">
              <a:latin typeface="Calibri" pitchFamily="34" charset="0"/>
            </a:endParaRPr>
          </a:p>
          <a:p>
            <a:r>
              <a:rPr lang="fr-FR" sz="1400">
                <a:latin typeface="Calibri" pitchFamily="34" charset="0"/>
              </a:rPr>
              <a:t>Voir class Junit TestUser, Test2 et 3</a:t>
            </a:r>
            <a:endParaRPr lang="fr-FR" sz="1400">
              <a:solidFill>
                <a:schemeClr val="accent2"/>
              </a:solidFill>
              <a:latin typeface="Calibri" pitchFamily="34" charset="0"/>
            </a:endParaRPr>
          </a:p>
          <a:p>
            <a:r>
              <a:rPr lang="fr-FR" sz="1400">
                <a:latin typeface="Calibri" pitchFamily="34" charset="0"/>
              </a:rPr>
              <a:t>Ce test crée 2 utilisateurs différents, l’un acheteur et l’autre vendeur, on vérifie ensuite que chacun ai bien le rôle attribué.</a:t>
            </a:r>
          </a:p>
          <a:p>
            <a:r>
              <a:rPr lang="fr-FR" sz="1400">
                <a:latin typeface="Calibri" pitchFamily="34" charset="0"/>
              </a:rPr>
              <a:t>Le test 2 crée un acheteur et le change en vendeur.</a:t>
            </a:r>
          </a:p>
          <a:p>
            <a:endParaRPr lang="fr-FR" sz="1400">
              <a:latin typeface="Calibri" pitchFamily="34" charset="0"/>
            </a:endParaRPr>
          </a:p>
          <a:p>
            <a:r>
              <a:rPr lang="fr-FR" sz="1400">
                <a:solidFill>
                  <a:schemeClr val="accent2"/>
                </a:solidFill>
                <a:latin typeface="Calibri" pitchFamily="34" charset="0"/>
              </a:rPr>
              <a:t>E103 : Un vendeur peut créer et publier une enchère.</a:t>
            </a:r>
            <a:endParaRPr lang="fr-FR" sz="1400">
              <a:latin typeface="Calibri" pitchFamily="34" charset="0"/>
            </a:endParaRPr>
          </a:p>
          <a:p>
            <a:r>
              <a:rPr lang="fr-FR" sz="1400">
                <a:latin typeface="Calibri" pitchFamily="34" charset="0"/>
              </a:rPr>
              <a:t>Voir class Junit TestSimpleAuctionFactory, Test 1 et 2</a:t>
            </a:r>
          </a:p>
          <a:p>
            <a:r>
              <a:rPr lang="fr-FR" sz="1400">
                <a:latin typeface="Calibri" pitchFamily="34" charset="0"/>
              </a:rPr>
              <a:t>La fabrique d’enchère vérifie le type d’utilisateur avant de créer une enchère. Le test 1 crée une enchère avec vendeur qui publie ensuite l’enchère. Seul le vendeur peux la publié car l’utilisateur est passé en paramètre de la méthode de publication (identification de l’utilisateur).</a:t>
            </a:r>
          </a:p>
          <a:p>
            <a:r>
              <a:rPr lang="fr-FR" sz="1400">
                <a:latin typeface="Calibri" pitchFamily="34" charset="0"/>
              </a:rPr>
              <a:t>Le test 2 crée une enchère avec acheteur (pas possible)</a:t>
            </a:r>
          </a:p>
          <a:p>
            <a:endParaRPr lang="fr-FR" sz="1400">
              <a:solidFill>
                <a:schemeClr val="accent2"/>
              </a:solidFill>
              <a:latin typeface="Calibri" pitchFamily="34" charset="0"/>
            </a:endParaRPr>
          </a:p>
          <a:p>
            <a:endParaRPr lang="fr-FR" sz="1400">
              <a:solidFill>
                <a:schemeClr val="accent2"/>
              </a:solidFill>
              <a:latin typeface="Calibri" pitchFamily="34" charset="0"/>
            </a:endParaRPr>
          </a:p>
        </p:txBody>
      </p:sp>
      <p:sp>
        <p:nvSpPr>
          <p:cNvPr id="23556" name="ZoneTexte 6"/>
          <p:cNvSpPr txBox="1">
            <a:spLocks noChangeArrowheads="1"/>
          </p:cNvSpPr>
          <p:nvPr/>
        </p:nvSpPr>
        <p:spPr bwMode="auto">
          <a:xfrm>
            <a:off x="10618788" y="1601788"/>
            <a:ext cx="1166812" cy="339725"/>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E100 Validé</a:t>
            </a:r>
          </a:p>
        </p:txBody>
      </p:sp>
      <p:sp>
        <p:nvSpPr>
          <p:cNvPr id="23557" name="ZoneTexte 8"/>
          <p:cNvSpPr txBox="1">
            <a:spLocks noChangeArrowheads="1"/>
          </p:cNvSpPr>
          <p:nvPr/>
        </p:nvSpPr>
        <p:spPr bwMode="auto">
          <a:xfrm>
            <a:off x="10636250" y="2409825"/>
            <a:ext cx="1166813" cy="338138"/>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E101 Validé</a:t>
            </a:r>
          </a:p>
        </p:txBody>
      </p:sp>
      <p:sp>
        <p:nvSpPr>
          <p:cNvPr id="23558" name="ZoneTexte 9"/>
          <p:cNvSpPr txBox="1">
            <a:spLocks noChangeArrowheads="1"/>
          </p:cNvSpPr>
          <p:nvPr/>
        </p:nvSpPr>
        <p:spPr bwMode="auto">
          <a:xfrm>
            <a:off x="10636250" y="3348038"/>
            <a:ext cx="1166813"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E102 Validé</a:t>
            </a:r>
          </a:p>
        </p:txBody>
      </p:sp>
      <p:sp>
        <p:nvSpPr>
          <p:cNvPr id="23559" name="ZoneTexte 11"/>
          <p:cNvSpPr txBox="1">
            <a:spLocks noChangeArrowheads="1"/>
          </p:cNvSpPr>
          <p:nvPr/>
        </p:nvSpPr>
        <p:spPr bwMode="auto">
          <a:xfrm>
            <a:off x="10618788" y="4333875"/>
            <a:ext cx="1166812" cy="338138"/>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E103 Validé</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re 1"/>
          <p:cNvSpPr>
            <a:spLocks noGrp="1"/>
          </p:cNvSpPr>
          <p:nvPr>
            <p:ph type="title"/>
          </p:nvPr>
        </p:nvSpPr>
        <p:spPr>
          <a:xfrm>
            <a:off x="838200" y="365125"/>
            <a:ext cx="10515600" cy="579438"/>
          </a:xfrm>
        </p:spPr>
        <p:txBody>
          <a:bodyPr/>
          <a:lstStyle/>
          <a:p>
            <a:r>
              <a:rPr lang="fr-FR" sz="3200" b="1" smtClean="0">
                <a:solidFill>
                  <a:srgbClr val="7030A0"/>
                </a:solidFill>
              </a:rPr>
              <a:t>Validation des exigences – Tests effectués</a:t>
            </a:r>
          </a:p>
        </p:txBody>
      </p:sp>
      <p:sp>
        <p:nvSpPr>
          <p:cNvPr id="24578"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Utilisateurs</a:t>
            </a:r>
          </a:p>
        </p:txBody>
      </p:sp>
      <p:sp>
        <p:nvSpPr>
          <p:cNvPr id="24579" name="ZoneTexte 3"/>
          <p:cNvSpPr txBox="1">
            <a:spLocks noChangeArrowheads="1"/>
          </p:cNvSpPr>
          <p:nvPr/>
        </p:nvSpPr>
        <p:spPr bwMode="auto">
          <a:xfrm>
            <a:off x="838200" y="1590675"/>
            <a:ext cx="9780588" cy="2032000"/>
          </a:xfrm>
          <a:prstGeom prst="rect">
            <a:avLst/>
          </a:prstGeom>
          <a:noFill/>
          <a:ln w="9525">
            <a:noFill/>
            <a:miter lim="800000"/>
            <a:headEnd/>
            <a:tailEnd/>
          </a:ln>
        </p:spPr>
        <p:txBody>
          <a:bodyPr>
            <a:spAutoFit/>
          </a:bodyPr>
          <a:lstStyle/>
          <a:p>
            <a:r>
              <a:rPr lang="fr-FR" sz="1400">
                <a:solidFill>
                  <a:schemeClr val="accent2"/>
                </a:solidFill>
                <a:latin typeface="Calibri" pitchFamily="34" charset="0"/>
              </a:rPr>
              <a:t>E104 : Un acheteur peut faire des offres sur les enchères d’autres utilisateurs.</a:t>
            </a:r>
          </a:p>
          <a:p>
            <a:r>
              <a:rPr lang="fr-FR" sz="1400">
                <a:latin typeface="Calibri" pitchFamily="34" charset="0"/>
              </a:rPr>
              <a:t>Voir class Junit TestSimpleAuctionFactory, Test 13</a:t>
            </a:r>
          </a:p>
          <a:p>
            <a:r>
              <a:rPr lang="fr-FR" sz="1400">
                <a:latin typeface="Calibri" pitchFamily="34" charset="0"/>
              </a:rPr>
              <a:t>Un vendeur crée une enchère et la publie, un acheteur émet ensuit une offre sur cette enchère.</a:t>
            </a:r>
          </a:p>
          <a:p>
            <a:endParaRPr lang="fr-FR" sz="1400">
              <a:latin typeface="Calibri" pitchFamily="34" charset="0"/>
            </a:endParaRPr>
          </a:p>
          <a:p>
            <a:r>
              <a:rPr lang="fr-FR" sz="1400">
                <a:solidFill>
                  <a:schemeClr val="accent2"/>
                </a:solidFill>
                <a:latin typeface="Calibri" pitchFamily="34" charset="0"/>
              </a:rPr>
              <a:t>E105 : Un acheteur ne peut pas faire d’offre sur une enchère non publiée.</a:t>
            </a:r>
          </a:p>
          <a:p>
            <a:r>
              <a:rPr lang="fr-FR" sz="1400">
                <a:latin typeface="Calibri" pitchFamily="34" charset="0"/>
              </a:rPr>
              <a:t>Voir class Junit TestSimpleAuctionFactory, Test 15</a:t>
            </a:r>
          </a:p>
          <a:p>
            <a:r>
              <a:rPr lang="fr-FR" sz="1400">
                <a:latin typeface="Calibri" pitchFamily="34" charset="0"/>
              </a:rPr>
              <a:t>Un vendeur crée une enchère sans la publier, un acheteur essai de proposer une offre sur cette enchère, mais cela n’est pas possible.</a:t>
            </a:r>
          </a:p>
          <a:p>
            <a:endParaRPr lang="fr-FR" sz="1400">
              <a:solidFill>
                <a:schemeClr val="accent2"/>
              </a:solidFill>
              <a:latin typeface="Calibri" pitchFamily="34" charset="0"/>
            </a:endParaRPr>
          </a:p>
          <a:p>
            <a:endParaRPr lang="fr-FR" sz="1400">
              <a:solidFill>
                <a:schemeClr val="accent2"/>
              </a:solidFill>
              <a:latin typeface="Calibri" pitchFamily="34" charset="0"/>
            </a:endParaRPr>
          </a:p>
        </p:txBody>
      </p:sp>
      <p:sp>
        <p:nvSpPr>
          <p:cNvPr id="24580" name="ZoneTexte 6"/>
          <p:cNvSpPr txBox="1">
            <a:spLocks noChangeArrowheads="1"/>
          </p:cNvSpPr>
          <p:nvPr/>
        </p:nvSpPr>
        <p:spPr bwMode="auto">
          <a:xfrm>
            <a:off x="10618788" y="1676400"/>
            <a:ext cx="1166812" cy="338138"/>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E104 Validé</a:t>
            </a:r>
          </a:p>
        </p:txBody>
      </p:sp>
      <p:sp>
        <p:nvSpPr>
          <p:cNvPr id="24581" name="ZoneTexte 10"/>
          <p:cNvSpPr txBox="1">
            <a:spLocks noChangeArrowheads="1"/>
          </p:cNvSpPr>
          <p:nvPr/>
        </p:nvSpPr>
        <p:spPr bwMode="auto">
          <a:xfrm>
            <a:off x="10618788" y="2436813"/>
            <a:ext cx="1166812" cy="339725"/>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E105 Validé</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re 1"/>
          <p:cNvSpPr>
            <a:spLocks noGrp="1"/>
          </p:cNvSpPr>
          <p:nvPr>
            <p:ph type="title"/>
          </p:nvPr>
        </p:nvSpPr>
        <p:spPr>
          <a:xfrm>
            <a:off x="838200" y="365125"/>
            <a:ext cx="10515600" cy="579438"/>
          </a:xfrm>
        </p:spPr>
        <p:txBody>
          <a:bodyPr/>
          <a:lstStyle/>
          <a:p>
            <a:r>
              <a:rPr lang="fr-FR" sz="3200" b="1" smtClean="0">
                <a:solidFill>
                  <a:srgbClr val="7030A0"/>
                </a:solidFill>
              </a:rPr>
              <a:t>Validation des exigences – Tests effectués</a:t>
            </a:r>
          </a:p>
        </p:txBody>
      </p:sp>
      <p:sp>
        <p:nvSpPr>
          <p:cNvPr id="25602"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Enchères</a:t>
            </a:r>
          </a:p>
        </p:txBody>
      </p:sp>
      <p:sp>
        <p:nvSpPr>
          <p:cNvPr id="25603" name="ZoneTexte 3"/>
          <p:cNvSpPr txBox="1">
            <a:spLocks noChangeArrowheads="1"/>
          </p:cNvSpPr>
          <p:nvPr/>
        </p:nvSpPr>
        <p:spPr bwMode="auto">
          <a:xfrm>
            <a:off x="838200" y="1590675"/>
            <a:ext cx="9780588" cy="5264150"/>
          </a:xfrm>
          <a:prstGeom prst="rect">
            <a:avLst/>
          </a:prstGeom>
          <a:noFill/>
          <a:ln w="9525">
            <a:noFill/>
            <a:miter lim="800000"/>
            <a:headEnd/>
            <a:tailEnd/>
          </a:ln>
        </p:spPr>
        <p:txBody>
          <a:bodyPr>
            <a:spAutoFit/>
          </a:bodyPr>
          <a:lstStyle/>
          <a:p>
            <a:r>
              <a:rPr lang="fr-FR" sz="1400">
                <a:solidFill>
                  <a:schemeClr val="accent2"/>
                </a:solidFill>
                <a:latin typeface="Calibri" pitchFamily="34" charset="0"/>
              </a:rPr>
              <a:t>E200 : Une enchère repose sur la vente d'un objet.</a:t>
            </a:r>
          </a:p>
          <a:p>
            <a:r>
              <a:rPr lang="fr-FR" sz="1400">
                <a:latin typeface="Calibri" pitchFamily="34" charset="0"/>
              </a:rPr>
              <a:t>Voir class Junit TestProduct, tout les tests</a:t>
            </a:r>
          </a:p>
          <a:p>
            <a:r>
              <a:rPr lang="fr-FR" sz="1400">
                <a:latin typeface="Calibri" pitchFamily="34" charset="0"/>
              </a:rPr>
              <a:t>Ces tests valident la création d’un produit en en passant des bon et des mauvais paramètres. Le constructeur de la classe Auction</a:t>
            </a:r>
          </a:p>
          <a:p>
            <a:r>
              <a:rPr lang="fr-FR" sz="1400">
                <a:latin typeface="Calibri" pitchFamily="34" charset="0"/>
              </a:rPr>
              <a:t>(enchère) prend un produit en paramètre, ce qui ne laisse aucun autre choix.</a:t>
            </a:r>
          </a:p>
          <a:p>
            <a:endParaRPr lang="fr-FR" sz="1400">
              <a:latin typeface="Calibri" pitchFamily="34" charset="0"/>
            </a:endParaRPr>
          </a:p>
          <a:p>
            <a:r>
              <a:rPr lang="fr-FR" sz="1400">
                <a:solidFill>
                  <a:schemeClr val="accent2"/>
                </a:solidFill>
                <a:latin typeface="Calibri" pitchFamily="34" charset="0"/>
              </a:rPr>
              <a:t>E201 : Un objet est caractérisé par son identifiant et sa description.</a:t>
            </a:r>
          </a:p>
          <a:p>
            <a:r>
              <a:rPr lang="fr-FR" sz="1400">
                <a:latin typeface="Calibri" pitchFamily="34" charset="0"/>
              </a:rPr>
              <a:t>Voir class Junit TestSimpleAuctionFactory, Test 1</a:t>
            </a:r>
          </a:p>
          <a:p>
            <a:r>
              <a:rPr lang="fr-FR" sz="1400">
                <a:latin typeface="Calibri" pitchFamily="34" charset="0"/>
              </a:rPr>
              <a:t>Valide les paramètres de création. Nous avons opté pour une description facultative, mais un nom de produit obligatoire. Chaque produit crée possède un identifiant alphanumérique de 6 symboles.</a:t>
            </a:r>
          </a:p>
          <a:p>
            <a:endParaRPr lang="fr-FR" sz="1400">
              <a:latin typeface="Calibri" pitchFamily="34" charset="0"/>
            </a:endParaRPr>
          </a:p>
          <a:p>
            <a:r>
              <a:rPr lang="fr-FR" sz="1400">
                <a:solidFill>
                  <a:schemeClr val="accent2"/>
                </a:solidFill>
                <a:latin typeface="Calibri" pitchFamily="34" charset="0"/>
              </a:rPr>
              <a:t>E202 : Une enchère est caractérisée par une date limite, au-delà de laquelle l'enchère se termine.</a:t>
            </a:r>
          </a:p>
          <a:p>
            <a:r>
              <a:rPr lang="fr-FR" sz="1400">
                <a:latin typeface="Calibri" pitchFamily="34" charset="0"/>
              </a:rPr>
              <a:t>Voir class Junit TestSimpleAuctionFactory, Test 16</a:t>
            </a:r>
          </a:p>
          <a:p>
            <a:r>
              <a:rPr lang="fr-FR" sz="1400">
                <a:latin typeface="Calibri" pitchFamily="34" charset="0"/>
              </a:rPr>
              <a:t>Remarque : Le compte à rebours de l’enchère jusqu’à sa date limite n’est pas implémenté (non nécessaire), mais l’état terminé est défini.</a:t>
            </a:r>
          </a:p>
          <a:p>
            <a:r>
              <a:rPr lang="fr-FR" sz="1400">
                <a:latin typeface="Calibri" pitchFamily="34" charset="0"/>
              </a:rPr>
              <a:t>Ce test vérifie la passage à l’état terminé en forçant sont état, qui dépend du temps normalement. Le test vérifie également si la date de création de l'enchère et sa date de fin concordent avec sa durée.</a:t>
            </a:r>
          </a:p>
          <a:p>
            <a:r>
              <a:rPr lang="fr-FR" sz="1400">
                <a:latin typeface="Calibri" pitchFamily="34" charset="0"/>
              </a:rPr>
              <a:t>Test : limitDate - duration = testCreationDate</a:t>
            </a:r>
          </a:p>
          <a:p>
            <a:r>
              <a:rPr lang="fr-FR" sz="1400">
                <a:latin typeface="Calibri" pitchFamily="34" charset="0"/>
              </a:rPr>
              <a:t>Si trueCreationDate == testCreationDate -&gt; Test ok</a:t>
            </a:r>
            <a:endParaRPr lang="fr-FR" sz="1400">
              <a:solidFill>
                <a:schemeClr val="accent2"/>
              </a:solidFill>
              <a:latin typeface="Calibri" pitchFamily="34" charset="0"/>
            </a:endParaRPr>
          </a:p>
          <a:p>
            <a:endParaRPr lang="fr-FR" sz="1400">
              <a:solidFill>
                <a:schemeClr val="accent2"/>
              </a:solidFill>
              <a:latin typeface="Calibri" pitchFamily="34" charset="0"/>
            </a:endParaRPr>
          </a:p>
          <a:p>
            <a:r>
              <a:rPr lang="fr-FR" sz="1400">
                <a:solidFill>
                  <a:schemeClr val="accent2"/>
                </a:solidFill>
                <a:latin typeface="Calibri" pitchFamily="34" charset="0"/>
              </a:rPr>
              <a:t>E203 : Il est possible d'émettre des offres sur une enchère dès que celle-ci est publiée.</a:t>
            </a:r>
          </a:p>
          <a:p>
            <a:r>
              <a:rPr lang="fr-FR" sz="1400">
                <a:latin typeface="Calibri" pitchFamily="34" charset="0"/>
              </a:rPr>
              <a:t>Voir class Junit TestSimpleAuctionFactory, Test 13 et 15</a:t>
            </a:r>
          </a:p>
          <a:p>
            <a:r>
              <a:rPr lang="fr-FR" sz="1400">
                <a:latin typeface="Calibri" pitchFamily="34" charset="0"/>
              </a:rPr>
              <a:t>Test 13 : Un acheteur émet une offre sur une enchère public</a:t>
            </a:r>
          </a:p>
          <a:p>
            <a:r>
              <a:rPr lang="fr-FR" sz="1400">
                <a:latin typeface="Calibri" pitchFamily="34" charset="0"/>
              </a:rPr>
              <a:t>Test 15 : Un acheteur émet une offre sur une enchère qui n’est pas public (pas possible)</a:t>
            </a:r>
          </a:p>
          <a:p>
            <a:endParaRPr lang="fr-FR" sz="1400">
              <a:solidFill>
                <a:schemeClr val="accent2"/>
              </a:solidFill>
              <a:latin typeface="Calibri" pitchFamily="34" charset="0"/>
            </a:endParaRPr>
          </a:p>
        </p:txBody>
      </p:sp>
      <p:sp>
        <p:nvSpPr>
          <p:cNvPr id="25604" name="ZoneTexte 6"/>
          <p:cNvSpPr txBox="1">
            <a:spLocks noChangeArrowheads="1"/>
          </p:cNvSpPr>
          <p:nvPr/>
        </p:nvSpPr>
        <p:spPr bwMode="auto">
          <a:xfrm>
            <a:off x="10618788" y="1590675"/>
            <a:ext cx="1166812" cy="339725"/>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E200 Validé</a:t>
            </a:r>
          </a:p>
        </p:txBody>
      </p:sp>
      <p:sp>
        <p:nvSpPr>
          <p:cNvPr id="25605" name="ZoneTexte 10"/>
          <p:cNvSpPr txBox="1">
            <a:spLocks noChangeArrowheads="1"/>
          </p:cNvSpPr>
          <p:nvPr/>
        </p:nvSpPr>
        <p:spPr bwMode="auto">
          <a:xfrm>
            <a:off x="10618788" y="2652713"/>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E201 Validé</a:t>
            </a:r>
          </a:p>
        </p:txBody>
      </p:sp>
      <p:sp>
        <p:nvSpPr>
          <p:cNvPr id="25606" name="ZoneTexte 7"/>
          <p:cNvSpPr txBox="1">
            <a:spLocks noChangeArrowheads="1"/>
          </p:cNvSpPr>
          <p:nvPr/>
        </p:nvSpPr>
        <p:spPr bwMode="auto">
          <a:xfrm>
            <a:off x="10618788" y="3714750"/>
            <a:ext cx="1166812" cy="338138"/>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E202 Validé</a:t>
            </a:r>
          </a:p>
        </p:txBody>
      </p:sp>
      <p:sp>
        <p:nvSpPr>
          <p:cNvPr id="25607" name="ZoneTexte 8"/>
          <p:cNvSpPr txBox="1">
            <a:spLocks noChangeArrowheads="1"/>
          </p:cNvSpPr>
          <p:nvPr/>
        </p:nvSpPr>
        <p:spPr bwMode="auto">
          <a:xfrm>
            <a:off x="10618788" y="5637213"/>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E203 Validé</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re 1"/>
          <p:cNvSpPr>
            <a:spLocks noGrp="1"/>
          </p:cNvSpPr>
          <p:nvPr>
            <p:ph type="title"/>
          </p:nvPr>
        </p:nvSpPr>
        <p:spPr>
          <a:xfrm>
            <a:off x="838200" y="365125"/>
            <a:ext cx="10515600" cy="579438"/>
          </a:xfrm>
        </p:spPr>
        <p:txBody>
          <a:bodyPr/>
          <a:lstStyle/>
          <a:p>
            <a:r>
              <a:rPr lang="fr-FR" sz="3200" b="1" smtClean="0">
                <a:solidFill>
                  <a:srgbClr val="7030A0"/>
                </a:solidFill>
              </a:rPr>
              <a:t>Validation des exigences – Tests effectués</a:t>
            </a:r>
          </a:p>
        </p:txBody>
      </p:sp>
      <p:sp>
        <p:nvSpPr>
          <p:cNvPr id="26626"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Enchères</a:t>
            </a:r>
          </a:p>
        </p:txBody>
      </p:sp>
      <p:sp>
        <p:nvSpPr>
          <p:cNvPr id="26627" name="ZoneTexte 3"/>
          <p:cNvSpPr txBox="1">
            <a:spLocks noChangeArrowheads="1"/>
          </p:cNvSpPr>
          <p:nvPr/>
        </p:nvSpPr>
        <p:spPr bwMode="auto">
          <a:xfrm>
            <a:off x="838200" y="1590675"/>
            <a:ext cx="9780588" cy="4616450"/>
          </a:xfrm>
          <a:prstGeom prst="rect">
            <a:avLst/>
          </a:prstGeom>
          <a:noFill/>
          <a:ln w="9525">
            <a:noFill/>
            <a:miter lim="800000"/>
            <a:headEnd/>
            <a:tailEnd/>
          </a:ln>
        </p:spPr>
        <p:txBody>
          <a:bodyPr>
            <a:spAutoFit/>
          </a:bodyPr>
          <a:lstStyle/>
          <a:p>
            <a:r>
              <a:rPr lang="fr-FR" sz="1400">
                <a:solidFill>
                  <a:schemeClr val="accent2"/>
                </a:solidFill>
                <a:latin typeface="Calibri" pitchFamily="34" charset="0"/>
              </a:rPr>
              <a:t>E204 : Une offre est caractérisée par son émetteur (l'utilisateur acheteur) et un prix.</a:t>
            </a:r>
          </a:p>
          <a:p>
            <a:r>
              <a:rPr lang="fr-FR" sz="1400">
                <a:latin typeface="Calibri" pitchFamily="34" charset="0"/>
              </a:rPr>
              <a:t>Voir class Junit TestOffer, tout les tests</a:t>
            </a:r>
          </a:p>
          <a:p>
            <a:r>
              <a:rPr lang="fr-FR" sz="1400">
                <a:latin typeface="Calibri" pitchFamily="34" charset="0"/>
              </a:rPr>
              <a:t>Test les paramètres de création d’une offre, le fait qu'un vendeur ne peux pas créer d’offre, alors qu’un acheteur le peux. L’utilisateur qui crée l’offre et son montant sont intégré au constructeur de la classe offre, ce qui ne laisse aucun autre choix.</a:t>
            </a:r>
          </a:p>
          <a:p>
            <a:endParaRPr lang="fr-FR" sz="1400">
              <a:latin typeface="Calibri" pitchFamily="34" charset="0"/>
            </a:endParaRPr>
          </a:p>
          <a:p>
            <a:r>
              <a:rPr lang="fr-FR" sz="1400">
                <a:solidFill>
                  <a:schemeClr val="accent2"/>
                </a:solidFill>
                <a:latin typeface="Calibri" pitchFamily="34" charset="0"/>
              </a:rPr>
              <a:t>E205 : Le vendeur a la possibilité de préciser un prix minimum pour son enchère.</a:t>
            </a:r>
          </a:p>
          <a:p>
            <a:r>
              <a:rPr lang="fr-FR" sz="1400">
                <a:latin typeface="Calibri" pitchFamily="34" charset="0"/>
              </a:rPr>
              <a:t>Voir class Junit TestSimpleAuctionFactory, Tests 7 et 8</a:t>
            </a:r>
          </a:p>
          <a:p>
            <a:r>
              <a:rPr lang="fr-FR" sz="1400">
                <a:latin typeface="Calibri" pitchFamily="34" charset="0"/>
              </a:rPr>
              <a:t>Le prix minimum est un paramètre du constructeur de la classe Auction. Ces tests vérifient le paramètre prix minimum, et les conditions pour pouvoir le changer.</a:t>
            </a:r>
          </a:p>
          <a:p>
            <a:endParaRPr lang="fr-FR" sz="1400">
              <a:latin typeface="Calibri" pitchFamily="34" charset="0"/>
            </a:endParaRPr>
          </a:p>
          <a:p>
            <a:r>
              <a:rPr lang="fr-FR" sz="1400">
                <a:solidFill>
                  <a:schemeClr val="accent2"/>
                </a:solidFill>
                <a:latin typeface="Calibri" pitchFamily="34" charset="0"/>
              </a:rPr>
              <a:t>E206 : Il n'est pas possible d'émettre une offre en dessous du prix minimum.</a:t>
            </a:r>
          </a:p>
          <a:p>
            <a:r>
              <a:rPr lang="fr-FR" sz="1400">
                <a:latin typeface="Calibri" pitchFamily="34" charset="0"/>
              </a:rPr>
              <a:t>Voir class Junit TestSimpleAuctionFactory, Test 17</a:t>
            </a:r>
          </a:p>
          <a:p>
            <a:r>
              <a:rPr lang="fr-FR" sz="1400">
                <a:latin typeface="Calibri" pitchFamily="34" charset="0"/>
              </a:rPr>
              <a:t>Un acheteur propose une offre inférieur au prix minimal de l’enchère.</a:t>
            </a:r>
          </a:p>
          <a:p>
            <a:endParaRPr lang="fr-FR" sz="1400">
              <a:latin typeface="Calibri" pitchFamily="34" charset="0"/>
            </a:endParaRPr>
          </a:p>
          <a:p>
            <a:r>
              <a:rPr lang="fr-FR" sz="1400">
                <a:solidFill>
                  <a:schemeClr val="accent2"/>
                </a:solidFill>
                <a:latin typeface="Calibri" pitchFamily="34" charset="0"/>
              </a:rPr>
              <a:t>E207 : Le prix minimum d'une enchère est visible pour tous les utilisateurs du système.</a:t>
            </a:r>
          </a:p>
          <a:p>
            <a:r>
              <a:rPr lang="fr-FR" sz="1400">
                <a:latin typeface="Calibri" pitchFamily="34" charset="0"/>
              </a:rPr>
              <a:t>Voir class Junit TestSimpleAuctionFactory, Test 18</a:t>
            </a:r>
          </a:p>
          <a:p>
            <a:r>
              <a:rPr lang="fr-FR" sz="1400">
                <a:latin typeface="Calibri" pitchFamily="34" charset="0"/>
              </a:rPr>
              <a:t>Test l’accès à cette information en fonction </a:t>
            </a:r>
          </a:p>
          <a:p>
            <a:r>
              <a:rPr lang="fr-FR" sz="1400">
                <a:latin typeface="Calibri" pitchFamily="34" charset="0"/>
              </a:rPr>
              <a:t>de l’utilisateur qui demande cette </a:t>
            </a:r>
          </a:p>
          <a:p>
            <a:r>
              <a:rPr lang="fr-FR" sz="1400">
                <a:latin typeface="Calibri" pitchFamily="34" charset="0"/>
              </a:rPr>
              <a:t>information vendeur ou acheteur, et de </a:t>
            </a:r>
          </a:p>
          <a:p>
            <a:r>
              <a:rPr lang="fr-FR" sz="1400">
                <a:latin typeface="Calibri" pitchFamily="34" charset="0"/>
              </a:rPr>
              <a:t>l’état de l’enchère.</a:t>
            </a:r>
          </a:p>
          <a:p>
            <a:endParaRPr lang="fr-FR" sz="1400">
              <a:solidFill>
                <a:schemeClr val="accent2"/>
              </a:solidFill>
              <a:latin typeface="Calibri" pitchFamily="34" charset="0"/>
            </a:endParaRPr>
          </a:p>
        </p:txBody>
      </p:sp>
      <p:sp>
        <p:nvSpPr>
          <p:cNvPr id="26628" name="ZoneTexte 6"/>
          <p:cNvSpPr txBox="1">
            <a:spLocks noChangeArrowheads="1"/>
          </p:cNvSpPr>
          <p:nvPr/>
        </p:nvSpPr>
        <p:spPr bwMode="auto">
          <a:xfrm>
            <a:off x="10618788" y="1590675"/>
            <a:ext cx="1166812" cy="339725"/>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E204 Validé</a:t>
            </a:r>
          </a:p>
        </p:txBody>
      </p:sp>
      <p:sp>
        <p:nvSpPr>
          <p:cNvPr id="26629" name="ZoneTexte 9"/>
          <p:cNvSpPr txBox="1">
            <a:spLocks noChangeArrowheads="1"/>
          </p:cNvSpPr>
          <p:nvPr/>
        </p:nvSpPr>
        <p:spPr bwMode="auto">
          <a:xfrm>
            <a:off x="10618788" y="2652713"/>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E205 Validé</a:t>
            </a:r>
          </a:p>
        </p:txBody>
      </p:sp>
      <p:sp>
        <p:nvSpPr>
          <p:cNvPr id="26630" name="ZoneTexte 11"/>
          <p:cNvSpPr txBox="1">
            <a:spLocks noChangeArrowheads="1"/>
          </p:cNvSpPr>
          <p:nvPr/>
        </p:nvSpPr>
        <p:spPr bwMode="auto">
          <a:xfrm>
            <a:off x="10618788" y="3676650"/>
            <a:ext cx="1166812" cy="338138"/>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E206 Validé</a:t>
            </a:r>
          </a:p>
        </p:txBody>
      </p:sp>
      <p:sp>
        <p:nvSpPr>
          <p:cNvPr id="26631" name="ZoneTexte 12"/>
          <p:cNvSpPr txBox="1">
            <a:spLocks noChangeArrowheads="1"/>
          </p:cNvSpPr>
          <p:nvPr/>
        </p:nvSpPr>
        <p:spPr bwMode="auto">
          <a:xfrm>
            <a:off x="10618788" y="4662488"/>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E207 Validé</a:t>
            </a:r>
          </a:p>
        </p:txBody>
      </p:sp>
      <p:graphicFrame>
        <p:nvGraphicFramePr>
          <p:cNvPr id="5" name="Tableau 4"/>
          <p:cNvGraphicFramePr>
            <a:graphicFrameLocks noGrp="1"/>
          </p:cNvGraphicFramePr>
          <p:nvPr/>
        </p:nvGraphicFramePr>
        <p:xfrm>
          <a:off x="4719638" y="5276850"/>
          <a:ext cx="5722937" cy="1308100"/>
        </p:xfrm>
        <a:graphic>
          <a:graphicData uri="http://schemas.openxmlformats.org/drawingml/2006/table">
            <a:tbl>
              <a:tblPr firstRow="1" bandRow="1">
                <a:tableStyleId>{5C22544A-7EE6-4342-B048-85BDC9FD1C3A}</a:tableStyleId>
              </a:tblPr>
              <a:tblGrid>
                <a:gridCol w="973395"/>
                <a:gridCol w="1080509"/>
                <a:gridCol w="1379521"/>
                <a:gridCol w="1197570"/>
                <a:gridCol w="1091380"/>
              </a:tblGrid>
              <a:tr h="258000">
                <a:tc>
                  <a:txBody>
                    <a:bodyPr/>
                    <a:lstStyle/>
                    <a:p>
                      <a:pPr algn="ctr"/>
                      <a:r>
                        <a:rPr lang="fr-FR" sz="1400" dirty="0" smtClean="0"/>
                        <a:t>Etat</a:t>
                      </a:r>
                      <a:endParaRPr lang="fr-FR" sz="1400" dirty="0"/>
                    </a:p>
                  </a:txBody>
                  <a:tcPr marL="48457" marR="48457" marT="24228" marB="24228" anchor="ctr"/>
                </a:tc>
                <a:tc>
                  <a:txBody>
                    <a:bodyPr/>
                    <a:lstStyle/>
                    <a:p>
                      <a:pPr algn="ctr"/>
                      <a:r>
                        <a:rPr lang="fr-FR" sz="1400" dirty="0" err="1" smtClean="0"/>
                        <a:t>Other</a:t>
                      </a:r>
                      <a:r>
                        <a:rPr lang="fr-FR" sz="1400" dirty="0" smtClean="0"/>
                        <a:t> </a:t>
                      </a:r>
                      <a:r>
                        <a:rPr lang="fr-FR" sz="1400" dirty="0" err="1" smtClean="0"/>
                        <a:t>buyer</a:t>
                      </a:r>
                      <a:endParaRPr lang="fr-FR" sz="1400" dirty="0"/>
                    </a:p>
                  </a:txBody>
                  <a:tcPr marL="48457" marR="48457" marT="24228" marB="24228" anchor="ctr"/>
                </a:tc>
                <a:tc>
                  <a:txBody>
                    <a:bodyPr/>
                    <a:lstStyle/>
                    <a:p>
                      <a:pPr algn="ctr"/>
                      <a:r>
                        <a:rPr lang="fr-FR" sz="1400" dirty="0" smtClean="0"/>
                        <a:t>Seller(</a:t>
                      </a:r>
                      <a:r>
                        <a:rPr lang="fr-FR" sz="1400" dirty="0" err="1" smtClean="0"/>
                        <a:t>creator</a:t>
                      </a:r>
                      <a:r>
                        <a:rPr lang="fr-FR" sz="1400" dirty="0" smtClean="0"/>
                        <a:t>)</a:t>
                      </a:r>
                      <a:endParaRPr lang="fr-FR" sz="1400" dirty="0"/>
                    </a:p>
                  </a:txBody>
                  <a:tcPr marL="48457" marR="48457" marT="24228" marB="24228" anchor="ctr"/>
                </a:tc>
                <a:tc>
                  <a:txBody>
                    <a:bodyPr/>
                    <a:lstStyle/>
                    <a:p>
                      <a:pPr algn="ctr"/>
                      <a:r>
                        <a:rPr lang="fr-FR" sz="1400" dirty="0" err="1" smtClean="0"/>
                        <a:t>Buyer</a:t>
                      </a:r>
                      <a:r>
                        <a:rPr lang="fr-FR" sz="1400" dirty="0" smtClean="0"/>
                        <a:t> do </a:t>
                      </a:r>
                      <a:r>
                        <a:rPr lang="fr-FR" sz="1400" dirty="0" err="1" smtClean="0"/>
                        <a:t>offer</a:t>
                      </a:r>
                      <a:endParaRPr lang="fr-FR" sz="1400" dirty="0"/>
                    </a:p>
                  </a:txBody>
                  <a:tcPr marL="48457" marR="48457" marT="24228" marB="24228" anchor="ctr"/>
                </a:tc>
                <a:tc>
                  <a:txBody>
                    <a:bodyPr/>
                    <a:lstStyle/>
                    <a:p>
                      <a:pPr algn="ctr"/>
                      <a:r>
                        <a:rPr lang="fr-FR" sz="1400" dirty="0" err="1" smtClean="0"/>
                        <a:t>Other</a:t>
                      </a:r>
                      <a:r>
                        <a:rPr lang="fr-FR" sz="1400" dirty="0" smtClean="0"/>
                        <a:t> seller</a:t>
                      </a:r>
                      <a:endParaRPr lang="fr-FR" sz="1400" dirty="0"/>
                    </a:p>
                  </a:txBody>
                  <a:tcPr marL="48457" marR="48457" marT="24228" marB="24228" anchor="ctr"/>
                </a:tc>
              </a:tr>
              <a:tr h="258000">
                <a:tc>
                  <a:txBody>
                    <a:bodyPr/>
                    <a:lstStyle/>
                    <a:p>
                      <a:pPr algn="ctr"/>
                      <a:r>
                        <a:rPr lang="fr-FR" sz="1400" dirty="0" err="1" smtClean="0"/>
                        <a:t>Privatized</a:t>
                      </a:r>
                      <a:endParaRPr lang="fr-FR" sz="1400" dirty="0"/>
                    </a:p>
                  </a:txBody>
                  <a:tcPr marL="48457" marR="48457" marT="24228" marB="24228" anchor="ctr"/>
                </a:tc>
                <a:tc>
                  <a:txBody>
                    <a:bodyPr/>
                    <a:lstStyle/>
                    <a:p>
                      <a:pPr algn="ctr"/>
                      <a:r>
                        <a:rPr lang="fr-FR" sz="1400" dirty="0" smtClean="0"/>
                        <a:t>-</a:t>
                      </a:r>
                      <a:endParaRPr lang="fr-FR" sz="1400" dirty="0"/>
                    </a:p>
                  </a:txBody>
                  <a:tcPr marL="48457" marR="48457" marT="24228" marB="24228" anchor="ctr"/>
                </a:tc>
                <a:tc>
                  <a:txBody>
                    <a:bodyPr/>
                    <a:lstStyle/>
                    <a:p>
                      <a:pPr algn="ctr"/>
                      <a:r>
                        <a:rPr lang="fr-FR" sz="1400" dirty="0" smtClean="0"/>
                        <a:t>ok</a:t>
                      </a:r>
                      <a:endParaRPr lang="fr-FR" sz="1400" dirty="0"/>
                    </a:p>
                  </a:txBody>
                  <a:tcPr marL="48457" marR="48457" marT="24228" marB="24228" anchor="ctr"/>
                </a:tc>
                <a:tc>
                  <a:txBody>
                    <a:bodyPr/>
                    <a:lstStyle/>
                    <a:p>
                      <a:pPr algn="ctr"/>
                      <a:r>
                        <a:rPr lang="fr-FR" sz="1400" dirty="0" smtClean="0"/>
                        <a:t>-</a:t>
                      </a:r>
                      <a:endParaRPr lang="fr-FR" sz="1400" dirty="0"/>
                    </a:p>
                  </a:txBody>
                  <a:tcPr marL="48457" marR="48457" marT="24228" marB="24228" anchor="ctr"/>
                </a:tc>
                <a:tc>
                  <a:txBody>
                    <a:bodyPr/>
                    <a:lstStyle/>
                    <a:p>
                      <a:pPr algn="ctr"/>
                      <a:r>
                        <a:rPr lang="fr-FR" sz="1400" dirty="0" smtClean="0"/>
                        <a:t>-</a:t>
                      </a:r>
                      <a:endParaRPr lang="fr-FR" sz="1400" dirty="0"/>
                    </a:p>
                  </a:txBody>
                  <a:tcPr marL="48457" marR="48457" marT="24228" marB="24228" anchor="ctr"/>
                </a:tc>
              </a:tr>
              <a:tr h="258000">
                <a:tc>
                  <a:txBody>
                    <a:bodyPr/>
                    <a:lstStyle/>
                    <a:p>
                      <a:pPr algn="ctr"/>
                      <a:r>
                        <a:rPr lang="fr-FR" sz="1400" dirty="0" err="1" smtClean="0"/>
                        <a:t>Published</a:t>
                      </a:r>
                      <a:endParaRPr lang="fr-FR" sz="1400" dirty="0"/>
                    </a:p>
                  </a:txBody>
                  <a:tcPr marL="48457" marR="48457" marT="24228" marB="24228" anchor="ctr"/>
                </a:tc>
                <a:tc>
                  <a:txBody>
                    <a:bodyPr/>
                    <a:lstStyle/>
                    <a:p>
                      <a:pPr algn="ctr"/>
                      <a:r>
                        <a:rPr lang="fr-FR" sz="1400" dirty="0" smtClean="0"/>
                        <a:t>ok</a:t>
                      </a:r>
                      <a:endParaRPr lang="fr-FR" sz="1400" dirty="0"/>
                    </a:p>
                  </a:txBody>
                  <a:tcPr marL="48457" marR="48457" marT="24228" marB="24228" anchor="ctr"/>
                </a:tc>
                <a:tc>
                  <a:txBody>
                    <a:bodyPr/>
                    <a:lstStyle/>
                    <a:p>
                      <a:pPr algn="ctr"/>
                      <a:r>
                        <a:rPr lang="fr-FR" sz="1400" dirty="0" smtClean="0"/>
                        <a:t>ok</a:t>
                      </a:r>
                      <a:endParaRPr lang="fr-FR" sz="1400" dirty="0"/>
                    </a:p>
                  </a:txBody>
                  <a:tcPr marL="48457" marR="48457" marT="24228" marB="24228" anchor="ctr"/>
                </a:tc>
                <a:tc>
                  <a:txBody>
                    <a:bodyPr/>
                    <a:lstStyle/>
                    <a:p>
                      <a:pPr algn="ctr"/>
                      <a:r>
                        <a:rPr lang="fr-FR" sz="1400" dirty="0" smtClean="0"/>
                        <a:t>ok</a:t>
                      </a:r>
                      <a:endParaRPr lang="fr-FR" sz="1400" dirty="0"/>
                    </a:p>
                  </a:txBody>
                  <a:tcPr marL="48457" marR="48457" marT="24228" marB="24228" anchor="ctr"/>
                </a:tc>
                <a:tc>
                  <a:txBody>
                    <a:bodyPr/>
                    <a:lstStyle/>
                    <a:p>
                      <a:pPr algn="ctr"/>
                      <a:r>
                        <a:rPr lang="fr-FR" sz="1400" dirty="0" smtClean="0"/>
                        <a:t>ok</a:t>
                      </a:r>
                      <a:endParaRPr lang="fr-FR" sz="1400" dirty="0"/>
                    </a:p>
                  </a:txBody>
                  <a:tcPr marL="48457" marR="48457" marT="24228" marB="24228" anchor="ctr"/>
                </a:tc>
              </a:tr>
              <a:tr h="258000">
                <a:tc>
                  <a:txBody>
                    <a:bodyPr/>
                    <a:lstStyle/>
                    <a:p>
                      <a:pPr algn="ctr"/>
                      <a:r>
                        <a:rPr lang="fr-FR" sz="1400" dirty="0" err="1" smtClean="0"/>
                        <a:t>Canceled</a:t>
                      </a:r>
                      <a:endParaRPr lang="fr-FR" sz="1400" dirty="0"/>
                    </a:p>
                  </a:txBody>
                  <a:tcPr marL="48457" marR="48457" marT="24228" marB="24228" anchor="ctr"/>
                </a:tc>
                <a:tc>
                  <a:txBody>
                    <a:bodyPr/>
                    <a:lstStyle/>
                    <a:p>
                      <a:pPr algn="ctr"/>
                      <a:r>
                        <a:rPr lang="fr-FR" sz="1400" dirty="0" smtClean="0"/>
                        <a:t>-</a:t>
                      </a:r>
                      <a:endParaRPr lang="fr-FR" sz="1400" dirty="0"/>
                    </a:p>
                  </a:txBody>
                  <a:tcPr marL="48457" marR="48457" marT="24228" marB="24228" anchor="ctr"/>
                </a:tc>
                <a:tc>
                  <a:txBody>
                    <a:bodyPr/>
                    <a:lstStyle/>
                    <a:p>
                      <a:pPr algn="ctr"/>
                      <a:r>
                        <a:rPr lang="fr-FR" sz="1400" dirty="0" smtClean="0"/>
                        <a:t>ok</a:t>
                      </a:r>
                      <a:endParaRPr lang="fr-FR" sz="1400" dirty="0"/>
                    </a:p>
                  </a:txBody>
                  <a:tcPr marL="48457" marR="48457" marT="24228" marB="24228" anchor="ctr"/>
                </a:tc>
                <a:tc>
                  <a:txBody>
                    <a:bodyPr/>
                    <a:lstStyle/>
                    <a:p>
                      <a:pPr algn="ctr"/>
                      <a:r>
                        <a:rPr lang="fr-FR" sz="1400" dirty="0" smtClean="0"/>
                        <a:t>ok</a:t>
                      </a:r>
                      <a:endParaRPr lang="fr-FR" sz="1400" dirty="0"/>
                    </a:p>
                  </a:txBody>
                  <a:tcPr marL="48457" marR="48457" marT="24228" marB="24228" anchor="ctr"/>
                </a:tc>
                <a:tc>
                  <a:txBody>
                    <a:bodyPr/>
                    <a:lstStyle/>
                    <a:p>
                      <a:pPr algn="ctr"/>
                      <a:r>
                        <a:rPr lang="fr-FR" sz="1400" dirty="0" smtClean="0"/>
                        <a:t>-</a:t>
                      </a:r>
                      <a:endParaRPr lang="fr-FR" sz="1400" dirty="0"/>
                    </a:p>
                  </a:txBody>
                  <a:tcPr marL="48457" marR="48457" marT="24228" marB="24228" anchor="ctr"/>
                </a:tc>
              </a:tr>
              <a:tr h="258000">
                <a:tc>
                  <a:txBody>
                    <a:bodyPr/>
                    <a:lstStyle/>
                    <a:p>
                      <a:pPr algn="ctr"/>
                      <a:r>
                        <a:rPr lang="fr-FR" sz="1400" dirty="0" err="1" smtClean="0"/>
                        <a:t>Finished</a:t>
                      </a:r>
                      <a:endParaRPr lang="fr-FR" sz="1400" dirty="0"/>
                    </a:p>
                  </a:txBody>
                  <a:tcPr marL="48457" marR="48457" marT="24228" marB="24228" anchor="ctr"/>
                </a:tc>
                <a:tc>
                  <a:txBody>
                    <a:bodyPr/>
                    <a:lstStyle/>
                    <a:p>
                      <a:pPr algn="ctr"/>
                      <a:r>
                        <a:rPr lang="fr-FR" sz="1400" dirty="0" smtClean="0"/>
                        <a:t>-</a:t>
                      </a:r>
                      <a:endParaRPr lang="fr-FR" sz="1400" dirty="0"/>
                    </a:p>
                  </a:txBody>
                  <a:tcPr marL="48457" marR="48457" marT="24228" marB="24228" anchor="ctr"/>
                </a:tc>
                <a:tc>
                  <a:txBody>
                    <a:bodyPr/>
                    <a:lstStyle/>
                    <a:p>
                      <a:pPr algn="ctr"/>
                      <a:r>
                        <a:rPr lang="fr-FR" sz="1400" dirty="0" smtClean="0"/>
                        <a:t>ok</a:t>
                      </a:r>
                      <a:endParaRPr lang="fr-FR" sz="1400" dirty="0"/>
                    </a:p>
                  </a:txBody>
                  <a:tcPr marL="48457" marR="48457" marT="24228" marB="24228" anchor="ctr"/>
                </a:tc>
                <a:tc>
                  <a:txBody>
                    <a:bodyPr/>
                    <a:lstStyle/>
                    <a:p>
                      <a:pPr algn="ctr"/>
                      <a:r>
                        <a:rPr lang="fr-FR" sz="1400" dirty="0" smtClean="0"/>
                        <a:t>-</a:t>
                      </a:r>
                      <a:endParaRPr lang="fr-FR" sz="1400" dirty="0"/>
                    </a:p>
                  </a:txBody>
                  <a:tcPr marL="48457" marR="48457" marT="24228" marB="24228" anchor="ctr"/>
                </a:tc>
                <a:tc>
                  <a:txBody>
                    <a:bodyPr/>
                    <a:lstStyle/>
                    <a:p>
                      <a:pPr algn="ctr"/>
                      <a:r>
                        <a:rPr lang="fr-FR" sz="1400" dirty="0" smtClean="0"/>
                        <a:t>-</a:t>
                      </a:r>
                      <a:endParaRPr lang="fr-FR" sz="1400" dirty="0"/>
                    </a:p>
                  </a:txBody>
                  <a:tcPr marL="48457" marR="48457" marT="24228" marB="24228" anchor="ctr"/>
                </a:tc>
              </a:tr>
            </a:tbl>
          </a:graphicData>
        </a:graphic>
      </p:graphicFrame>
      <p:sp>
        <p:nvSpPr>
          <p:cNvPr id="26670" name="ZoneTexte 5"/>
          <p:cNvSpPr txBox="1">
            <a:spLocks noChangeArrowheads="1"/>
          </p:cNvSpPr>
          <p:nvPr/>
        </p:nvSpPr>
        <p:spPr bwMode="auto">
          <a:xfrm>
            <a:off x="4640263" y="4987925"/>
            <a:ext cx="3673475" cy="307975"/>
          </a:xfrm>
          <a:prstGeom prst="rect">
            <a:avLst/>
          </a:prstGeom>
          <a:noFill/>
          <a:ln w="9525">
            <a:noFill/>
            <a:miter lim="800000"/>
            <a:headEnd/>
            <a:tailEnd/>
          </a:ln>
        </p:spPr>
        <p:txBody>
          <a:bodyPr wrap="none">
            <a:spAutoFit/>
          </a:bodyPr>
          <a:lstStyle/>
          <a:p>
            <a:r>
              <a:rPr lang="fr-FR" sz="1400">
                <a:latin typeface="Calibri" pitchFamily="34" charset="0"/>
              </a:rPr>
              <a:t>Tableau de visibilité des données d’une enchère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re 1"/>
          <p:cNvSpPr>
            <a:spLocks noGrp="1"/>
          </p:cNvSpPr>
          <p:nvPr>
            <p:ph type="title"/>
          </p:nvPr>
        </p:nvSpPr>
        <p:spPr>
          <a:xfrm>
            <a:off x="838200" y="365125"/>
            <a:ext cx="10515600" cy="579438"/>
          </a:xfrm>
        </p:spPr>
        <p:txBody>
          <a:bodyPr/>
          <a:lstStyle/>
          <a:p>
            <a:r>
              <a:rPr lang="fr-FR" sz="3200" b="1" smtClean="0">
                <a:solidFill>
                  <a:srgbClr val="7030A0"/>
                </a:solidFill>
              </a:rPr>
              <a:t>Validation des exigences – Tests effectués</a:t>
            </a:r>
          </a:p>
        </p:txBody>
      </p:sp>
      <p:sp>
        <p:nvSpPr>
          <p:cNvPr id="27650"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Enchères</a:t>
            </a:r>
          </a:p>
        </p:txBody>
      </p:sp>
      <p:sp>
        <p:nvSpPr>
          <p:cNvPr id="4" name="ZoneTexte 3"/>
          <p:cNvSpPr txBox="1"/>
          <p:nvPr/>
        </p:nvSpPr>
        <p:spPr>
          <a:xfrm>
            <a:off x="838200" y="1590675"/>
            <a:ext cx="9780588" cy="4616450"/>
          </a:xfrm>
          <a:prstGeom prst="rect">
            <a:avLst/>
          </a:prstGeom>
          <a:noFill/>
        </p:spPr>
        <p:txBody>
          <a:bodyPr>
            <a:spAutoFit/>
          </a:bodyPr>
          <a:lstStyle/>
          <a:p>
            <a:pPr fontAlgn="auto">
              <a:spcBef>
                <a:spcPts val="0"/>
              </a:spcBef>
              <a:spcAft>
                <a:spcPts val="0"/>
              </a:spcAft>
              <a:defRPr/>
            </a:pPr>
            <a:r>
              <a:rPr lang="fr-FR" sz="1400" dirty="0">
                <a:solidFill>
                  <a:schemeClr val="accent2"/>
                </a:solidFill>
                <a:latin typeface="+mn-lt"/>
                <a:cs typeface="+mn-cs"/>
              </a:rPr>
              <a:t>E208 : Le vendeur a la possibilité de préciser un prix de « réserve » pour son enchère</a:t>
            </a:r>
            <a:r>
              <a:rPr lang="fr-FR" sz="1400" dirty="0">
                <a:solidFill>
                  <a:schemeClr val="accent2"/>
                </a:solidFill>
                <a:latin typeface="+mn-lt"/>
                <a:cs typeface="+mn-cs"/>
              </a:rPr>
              <a:t>.</a:t>
            </a:r>
          </a:p>
          <a:p>
            <a:pPr fontAlgn="auto">
              <a:spcBef>
                <a:spcPts val="0"/>
              </a:spcBef>
              <a:spcAft>
                <a:spcPts val="0"/>
              </a:spcAft>
              <a:defRPr/>
            </a:pPr>
            <a:r>
              <a:rPr lang="fr-FR" sz="1400" dirty="0">
                <a:latin typeface="+mn-lt"/>
                <a:cs typeface="+mn-cs"/>
              </a:rPr>
              <a:t>Voir class </a:t>
            </a:r>
            <a:r>
              <a:rPr lang="fr-FR" sz="1400" dirty="0" err="1">
                <a:latin typeface="+mn-lt"/>
                <a:cs typeface="+mn-cs"/>
              </a:rPr>
              <a:t>Junit</a:t>
            </a:r>
            <a:r>
              <a:rPr lang="fr-FR" sz="1400" dirty="0">
                <a:latin typeface="+mn-lt"/>
                <a:cs typeface="+mn-cs"/>
              </a:rPr>
              <a:t> </a:t>
            </a:r>
            <a:r>
              <a:rPr lang="fr-FR" sz="1400" dirty="0" err="1">
                <a:latin typeface="+mn-lt"/>
                <a:cs typeface="+mn-cs"/>
              </a:rPr>
              <a:t>TestSimpleAuctionFactory</a:t>
            </a:r>
            <a:r>
              <a:rPr lang="fr-FR" sz="1400" dirty="0">
                <a:latin typeface="+mn-lt"/>
                <a:cs typeface="+mn-cs"/>
              </a:rPr>
              <a:t>, Test </a:t>
            </a:r>
            <a:r>
              <a:rPr lang="fr-FR" sz="1400" dirty="0">
                <a:latin typeface="+mn-lt"/>
                <a:cs typeface="+mn-cs"/>
              </a:rPr>
              <a:t>9, 10, 11</a:t>
            </a:r>
          </a:p>
          <a:p>
            <a:pPr fontAlgn="auto">
              <a:spcBef>
                <a:spcPts val="0"/>
              </a:spcBef>
              <a:spcAft>
                <a:spcPts val="0"/>
              </a:spcAft>
              <a:defRPr/>
            </a:pPr>
            <a:r>
              <a:rPr lang="fr-FR" sz="1400" dirty="0">
                <a:latin typeface="+mn-lt"/>
                <a:cs typeface="+mn-cs"/>
              </a:rPr>
              <a:t>Test 9 : </a:t>
            </a:r>
            <a:r>
              <a:rPr lang="fr-FR" sz="1400" dirty="0">
                <a:latin typeface="+mn-lt"/>
                <a:cs typeface="+mn-cs"/>
              </a:rPr>
              <a:t>Un utilisateur qui n'est pas le créateur de l'enchère ne peux pas fixer de prix de réserve</a:t>
            </a:r>
          </a:p>
          <a:p>
            <a:pPr fontAlgn="auto">
              <a:spcBef>
                <a:spcPts val="0"/>
              </a:spcBef>
              <a:spcAft>
                <a:spcPts val="0"/>
              </a:spcAft>
              <a:defRPr/>
            </a:pPr>
            <a:r>
              <a:rPr lang="fr-FR" sz="1400" dirty="0">
                <a:latin typeface="+mn-lt"/>
                <a:cs typeface="+mn-cs"/>
              </a:rPr>
              <a:t>Test 10 : </a:t>
            </a:r>
            <a:r>
              <a:rPr lang="fr-FR" sz="1400" dirty="0">
                <a:latin typeface="+mn-lt"/>
                <a:cs typeface="+mn-cs"/>
              </a:rPr>
              <a:t>Le prix de réserve est erroné</a:t>
            </a:r>
            <a:endParaRPr lang="fr-FR" sz="1400" dirty="0">
              <a:latin typeface="+mn-lt"/>
              <a:cs typeface="+mn-cs"/>
            </a:endParaRPr>
          </a:p>
          <a:p>
            <a:pPr fontAlgn="auto">
              <a:spcBef>
                <a:spcPts val="0"/>
              </a:spcBef>
              <a:spcAft>
                <a:spcPts val="0"/>
              </a:spcAft>
              <a:defRPr/>
            </a:pPr>
            <a:r>
              <a:rPr lang="fr-FR" sz="1400" dirty="0">
                <a:latin typeface="+mn-lt"/>
                <a:cs typeface="+mn-cs"/>
              </a:rPr>
              <a:t>Test 11 : </a:t>
            </a:r>
            <a:r>
              <a:rPr lang="fr-FR" sz="1400" dirty="0">
                <a:latin typeface="+mn-lt"/>
                <a:cs typeface="+mn-cs"/>
              </a:rPr>
              <a:t>L'utilisateur qui a crée l'enchère modifie le prix de réserve alors qu'il a annulé l'enchère (impossible</a:t>
            </a:r>
            <a:r>
              <a:rPr lang="fr-FR" sz="1400" dirty="0">
                <a:latin typeface="+mn-lt"/>
                <a:cs typeface="+mn-cs"/>
              </a:rPr>
              <a:t>)</a:t>
            </a:r>
          </a:p>
          <a:p>
            <a:pPr fontAlgn="auto">
              <a:spcBef>
                <a:spcPts val="0"/>
              </a:spcBef>
              <a:spcAft>
                <a:spcPts val="0"/>
              </a:spcAft>
              <a:defRPr/>
            </a:pPr>
            <a:endParaRPr lang="fr-FR" sz="1400" dirty="0">
              <a:latin typeface="+mn-lt"/>
              <a:cs typeface="+mn-cs"/>
            </a:endParaRPr>
          </a:p>
          <a:p>
            <a:pPr fontAlgn="auto">
              <a:spcBef>
                <a:spcPts val="0"/>
              </a:spcBef>
              <a:spcAft>
                <a:spcPts val="0"/>
              </a:spcAft>
              <a:defRPr/>
            </a:pPr>
            <a:r>
              <a:rPr lang="fr-FR" sz="1400" dirty="0">
                <a:solidFill>
                  <a:schemeClr val="accent2"/>
                </a:solidFill>
                <a:latin typeface="+mn-lt"/>
                <a:cs typeface="+mn-cs"/>
              </a:rPr>
              <a:t>E209 : Un acheteur peut savoir si le prix de réserve a été atteint par son offre ou par celle d'un autre acheteur.</a:t>
            </a:r>
            <a:endParaRPr lang="fr-FR" sz="1400" dirty="0">
              <a:solidFill>
                <a:schemeClr val="accent2"/>
              </a:solidFill>
              <a:latin typeface="+mn-lt"/>
              <a:cs typeface="+mn-cs"/>
            </a:endParaRPr>
          </a:p>
          <a:p>
            <a:pPr fontAlgn="auto">
              <a:spcBef>
                <a:spcPts val="0"/>
              </a:spcBef>
              <a:spcAft>
                <a:spcPts val="0"/>
              </a:spcAft>
              <a:defRPr/>
            </a:pPr>
            <a:r>
              <a:rPr lang="fr-FR" sz="1400" dirty="0">
                <a:latin typeface="+mn-lt"/>
                <a:cs typeface="+mn-cs"/>
              </a:rPr>
              <a:t>Voir class </a:t>
            </a:r>
            <a:r>
              <a:rPr lang="fr-FR" sz="1400" dirty="0" err="1">
                <a:latin typeface="+mn-lt"/>
                <a:cs typeface="+mn-cs"/>
              </a:rPr>
              <a:t>Junit</a:t>
            </a:r>
            <a:r>
              <a:rPr lang="fr-FR" sz="1400" dirty="0">
                <a:latin typeface="+mn-lt"/>
                <a:cs typeface="+mn-cs"/>
              </a:rPr>
              <a:t> </a:t>
            </a:r>
            <a:r>
              <a:rPr lang="fr-FR" sz="1400" dirty="0" err="1">
                <a:latin typeface="+mn-lt"/>
                <a:cs typeface="+mn-cs"/>
              </a:rPr>
              <a:t>TestSimpleAuctionFactory</a:t>
            </a:r>
            <a:r>
              <a:rPr lang="fr-FR" sz="1400" dirty="0">
                <a:latin typeface="+mn-lt"/>
                <a:cs typeface="+mn-cs"/>
              </a:rPr>
              <a:t>, Test </a:t>
            </a:r>
            <a:r>
              <a:rPr lang="fr-FR" sz="1400" dirty="0">
                <a:latin typeface="+mn-lt"/>
                <a:cs typeface="+mn-cs"/>
              </a:rPr>
              <a:t>19</a:t>
            </a:r>
            <a:endParaRPr lang="fr-FR" sz="1400" dirty="0">
              <a:solidFill>
                <a:schemeClr val="accent2"/>
              </a:solidFill>
              <a:latin typeface="+mn-lt"/>
              <a:cs typeface="+mn-cs"/>
            </a:endParaRPr>
          </a:p>
          <a:p>
            <a:pPr fontAlgn="auto">
              <a:spcBef>
                <a:spcPts val="0"/>
              </a:spcBef>
              <a:spcAft>
                <a:spcPts val="0"/>
              </a:spcAft>
              <a:defRPr/>
            </a:pPr>
            <a:r>
              <a:rPr lang="fr-FR" sz="1400" dirty="0">
                <a:latin typeface="+mn-lt"/>
                <a:cs typeface="+mn-cs"/>
              </a:rPr>
              <a:t>Le pattern observer est utilisé pour faire circuler l’information à tout les utilisateurs qui suivent l’enchère et qui doivent être informé du changement. Cette alerte est adapté à l’utilisateur destinataire.</a:t>
            </a:r>
          </a:p>
          <a:p>
            <a:pPr fontAlgn="auto">
              <a:spcBef>
                <a:spcPts val="0"/>
              </a:spcBef>
              <a:spcAft>
                <a:spcPts val="0"/>
              </a:spcAft>
              <a:defRPr/>
            </a:pPr>
            <a:r>
              <a:rPr lang="fr-FR" sz="1400" dirty="0">
                <a:latin typeface="+mn-lt"/>
                <a:cs typeface="+mn-cs"/>
              </a:rPr>
              <a:t>Deux acheteurs suivent une enchère, l’un propose une offre qui dépasse le pris de réserve:</a:t>
            </a:r>
          </a:p>
          <a:p>
            <a:pPr marL="285750" indent="-285750" fontAlgn="auto">
              <a:spcBef>
                <a:spcPts val="0"/>
              </a:spcBef>
              <a:spcAft>
                <a:spcPts val="0"/>
              </a:spcAft>
              <a:buFont typeface="Wingdings" panose="05000000000000000000" pitchFamily="2" charset="2"/>
              <a:buChar char="Ø"/>
              <a:defRPr/>
            </a:pPr>
            <a:r>
              <a:rPr lang="fr-FR" sz="1400" dirty="0">
                <a:latin typeface="+mn-lt"/>
                <a:cs typeface="+mn-cs"/>
              </a:rPr>
              <a:t>L’acheteur dont l’offre dépasse le prix de réserve reçoit un message du type : Votre offre &gt; prix réserve</a:t>
            </a:r>
          </a:p>
          <a:p>
            <a:pPr marL="285750" indent="-285750" fontAlgn="auto">
              <a:spcBef>
                <a:spcPts val="0"/>
              </a:spcBef>
              <a:spcAft>
                <a:spcPts val="0"/>
              </a:spcAft>
              <a:buFont typeface="Wingdings" panose="05000000000000000000" pitchFamily="2" charset="2"/>
              <a:buChar char="Ø"/>
              <a:defRPr/>
            </a:pPr>
            <a:r>
              <a:rPr lang="fr-FR" sz="1400" dirty="0">
                <a:latin typeface="+mn-lt"/>
                <a:cs typeface="+mn-cs"/>
              </a:rPr>
              <a:t>L’acheteur </a:t>
            </a:r>
            <a:r>
              <a:rPr lang="fr-FR" sz="1400" dirty="0">
                <a:latin typeface="+mn-lt"/>
                <a:cs typeface="+mn-cs"/>
              </a:rPr>
              <a:t>dont l’offre </a:t>
            </a:r>
            <a:r>
              <a:rPr lang="fr-FR" sz="1400" dirty="0">
                <a:latin typeface="+mn-lt"/>
                <a:cs typeface="+mn-cs"/>
              </a:rPr>
              <a:t>ne dépasse pas le </a:t>
            </a:r>
            <a:r>
              <a:rPr lang="fr-FR" sz="1400" dirty="0">
                <a:latin typeface="+mn-lt"/>
                <a:cs typeface="+mn-cs"/>
              </a:rPr>
              <a:t>prix de réserve reçoit un message du type : </a:t>
            </a:r>
            <a:r>
              <a:rPr lang="fr-FR" sz="1400" dirty="0">
                <a:latin typeface="+mn-lt"/>
                <a:cs typeface="+mn-cs"/>
              </a:rPr>
              <a:t>Offre d’un autre acheteur &gt; prix réserve</a:t>
            </a:r>
          </a:p>
          <a:p>
            <a:pPr marL="285750" indent="-285750" fontAlgn="auto">
              <a:spcBef>
                <a:spcPts val="0"/>
              </a:spcBef>
              <a:spcAft>
                <a:spcPts val="0"/>
              </a:spcAft>
              <a:buFontTx/>
              <a:buChar char="-"/>
              <a:defRPr/>
            </a:pPr>
            <a:endParaRPr lang="fr-FR" sz="1400" dirty="0">
              <a:latin typeface="+mn-lt"/>
              <a:cs typeface="+mn-cs"/>
            </a:endParaRPr>
          </a:p>
          <a:p>
            <a:pPr fontAlgn="auto">
              <a:spcBef>
                <a:spcPts val="0"/>
              </a:spcBef>
              <a:spcAft>
                <a:spcPts val="0"/>
              </a:spcAft>
              <a:defRPr/>
            </a:pPr>
            <a:r>
              <a:rPr lang="fr-FR" sz="1400" dirty="0">
                <a:solidFill>
                  <a:schemeClr val="accent2"/>
                </a:solidFill>
                <a:latin typeface="+mn-lt"/>
                <a:cs typeface="+mn-cs"/>
              </a:rPr>
              <a:t>E210 : Le vendeur à la possibilité d'annuler une enchère, si et seulement si, aucune offre sur cette enchère n'a atteint le prix de réserve de l'enchère</a:t>
            </a:r>
            <a:r>
              <a:rPr lang="fr-FR" sz="1400" dirty="0">
                <a:solidFill>
                  <a:schemeClr val="accent2"/>
                </a:solidFill>
                <a:latin typeface="+mn-lt"/>
                <a:cs typeface="+mn-cs"/>
              </a:rPr>
              <a:t>.</a:t>
            </a:r>
          </a:p>
          <a:p>
            <a:pPr fontAlgn="auto">
              <a:spcBef>
                <a:spcPts val="0"/>
              </a:spcBef>
              <a:spcAft>
                <a:spcPts val="0"/>
              </a:spcAft>
              <a:defRPr/>
            </a:pPr>
            <a:r>
              <a:rPr lang="fr-FR" sz="1400" dirty="0">
                <a:latin typeface="+mn-lt"/>
                <a:cs typeface="+mn-cs"/>
              </a:rPr>
              <a:t>Voir class </a:t>
            </a:r>
            <a:r>
              <a:rPr lang="fr-FR" sz="1400" dirty="0" err="1">
                <a:latin typeface="+mn-lt"/>
                <a:cs typeface="+mn-cs"/>
              </a:rPr>
              <a:t>Junit</a:t>
            </a:r>
            <a:r>
              <a:rPr lang="fr-FR" sz="1400" dirty="0">
                <a:latin typeface="+mn-lt"/>
                <a:cs typeface="+mn-cs"/>
              </a:rPr>
              <a:t> </a:t>
            </a:r>
            <a:r>
              <a:rPr lang="fr-FR" sz="1400" dirty="0" err="1">
                <a:latin typeface="+mn-lt"/>
                <a:cs typeface="+mn-cs"/>
              </a:rPr>
              <a:t>TestSimpleAuctionFactory</a:t>
            </a:r>
            <a:r>
              <a:rPr lang="fr-FR" sz="1400" dirty="0">
                <a:latin typeface="+mn-lt"/>
                <a:cs typeface="+mn-cs"/>
              </a:rPr>
              <a:t>, Test 20 et 21</a:t>
            </a:r>
          </a:p>
          <a:p>
            <a:pPr fontAlgn="auto">
              <a:spcBef>
                <a:spcPts val="0"/>
              </a:spcBef>
              <a:spcAft>
                <a:spcPts val="0"/>
              </a:spcAft>
              <a:defRPr/>
            </a:pPr>
            <a:r>
              <a:rPr lang="fr-FR" sz="1400" dirty="0">
                <a:latin typeface="+mn-lt"/>
                <a:cs typeface="+mn-cs"/>
              </a:rPr>
              <a:t>Le test 20 essai d’annuler une enchère dont une offre a dépassé le prix de réserve. (pas possible)</a:t>
            </a:r>
          </a:p>
          <a:p>
            <a:pPr fontAlgn="auto">
              <a:spcBef>
                <a:spcPts val="0"/>
              </a:spcBef>
              <a:spcAft>
                <a:spcPts val="0"/>
              </a:spcAft>
              <a:defRPr/>
            </a:pPr>
            <a:r>
              <a:rPr lang="fr-FR" sz="1400" dirty="0">
                <a:latin typeface="+mn-lt"/>
                <a:cs typeface="+mn-cs"/>
              </a:rPr>
              <a:t>Le test 21 essai d’annuler une enchère dont aucune offre n’a dépassé le prix de réserve. (possible)</a:t>
            </a:r>
          </a:p>
          <a:p>
            <a:pPr fontAlgn="auto">
              <a:spcBef>
                <a:spcPts val="0"/>
              </a:spcBef>
              <a:spcAft>
                <a:spcPts val="0"/>
              </a:spcAft>
              <a:defRPr/>
            </a:pPr>
            <a:endParaRPr lang="fr-FR" sz="1400" dirty="0">
              <a:solidFill>
                <a:schemeClr val="accent2"/>
              </a:solidFill>
              <a:latin typeface="+mn-lt"/>
              <a:cs typeface="+mn-cs"/>
            </a:endParaRPr>
          </a:p>
          <a:p>
            <a:pPr fontAlgn="auto">
              <a:spcBef>
                <a:spcPts val="0"/>
              </a:spcBef>
              <a:spcAft>
                <a:spcPts val="0"/>
              </a:spcAft>
              <a:defRPr/>
            </a:pPr>
            <a:endParaRPr lang="fr-FR" sz="1400" dirty="0">
              <a:solidFill>
                <a:schemeClr val="accent2"/>
              </a:solidFill>
              <a:latin typeface="+mn-lt"/>
              <a:cs typeface="+mn-cs"/>
            </a:endParaRPr>
          </a:p>
        </p:txBody>
      </p:sp>
      <p:sp>
        <p:nvSpPr>
          <p:cNvPr id="27652" name="ZoneTexte 6"/>
          <p:cNvSpPr txBox="1">
            <a:spLocks noChangeArrowheads="1"/>
          </p:cNvSpPr>
          <p:nvPr/>
        </p:nvSpPr>
        <p:spPr bwMode="auto">
          <a:xfrm>
            <a:off x="10618788" y="1590675"/>
            <a:ext cx="1166812" cy="339725"/>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E208 Validé</a:t>
            </a:r>
          </a:p>
        </p:txBody>
      </p:sp>
      <p:sp>
        <p:nvSpPr>
          <p:cNvPr id="27653" name="ZoneTexte 5"/>
          <p:cNvSpPr txBox="1">
            <a:spLocks noChangeArrowheads="1"/>
          </p:cNvSpPr>
          <p:nvPr/>
        </p:nvSpPr>
        <p:spPr bwMode="auto">
          <a:xfrm>
            <a:off x="10618788" y="2884488"/>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E209 Validé</a:t>
            </a:r>
          </a:p>
        </p:txBody>
      </p:sp>
      <p:sp>
        <p:nvSpPr>
          <p:cNvPr id="27654" name="ZoneTexte 7"/>
          <p:cNvSpPr txBox="1">
            <a:spLocks noChangeArrowheads="1"/>
          </p:cNvSpPr>
          <p:nvPr/>
        </p:nvSpPr>
        <p:spPr bwMode="auto">
          <a:xfrm>
            <a:off x="10618788" y="4570413"/>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E210 Validé</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re 1"/>
          <p:cNvSpPr>
            <a:spLocks noGrp="1"/>
          </p:cNvSpPr>
          <p:nvPr>
            <p:ph type="title"/>
          </p:nvPr>
        </p:nvSpPr>
        <p:spPr>
          <a:xfrm>
            <a:off x="838200" y="365125"/>
            <a:ext cx="10515600" cy="579438"/>
          </a:xfrm>
        </p:spPr>
        <p:txBody>
          <a:bodyPr/>
          <a:lstStyle/>
          <a:p>
            <a:r>
              <a:rPr lang="fr-FR" sz="3200" b="1" smtClean="0">
                <a:solidFill>
                  <a:srgbClr val="7030A0"/>
                </a:solidFill>
              </a:rPr>
              <a:t>Validation des exigences – Tests effectués</a:t>
            </a:r>
          </a:p>
        </p:txBody>
      </p:sp>
      <p:sp>
        <p:nvSpPr>
          <p:cNvPr id="28674"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Enchères</a:t>
            </a:r>
          </a:p>
        </p:txBody>
      </p:sp>
      <p:sp>
        <p:nvSpPr>
          <p:cNvPr id="4" name="ZoneTexte 3"/>
          <p:cNvSpPr txBox="1"/>
          <p:nvPr/>
        </p:nvSpPr>
        <p:spPr>
          <a:xfrm>
            <a:off x="838200" y="1590675"/>
            <a:ext cx="9780588" cy="3970338"/>
          </a:xfrm>
          <a:prstGeom prst="rect">
            <a:avLst/>
          </a:prstGeom>
          <a:noFill/>
        </p:spPr>
        <p:txBody>
          <a:bodyPr>
            <a:spAutoFit/>
          </a:bodyPr>
          <a:lstStyle/>
          <a:p>
            <a:pPr fontAlgn="auto">
              <a:spcBef>
                <a:spcPts val="0"/>
              </a:spcBef>
              <a:spcAft>
                <a:spcPts val="0"/>
              </a:spcAft>
              <a:defRPr/>
            </a:pPr>
            <a:r>
              <a:rPr lang="fr-FR" sz="1400" dirty="0">
                <a:solidFill>
                  <a:schemeClr val="accent2"/>
                </a:solidFill>
                <a:latin typeface="+mn-lt"/>
                <a:cs typeface="+mn-cs"/>
              </a:rPr>
              <a:t>E211 : Un vendeur ne peut pas émettre une offre sur une de ses enchères</a:t>
            </a:r>
            <a:r>
              <a:rPr lang="fr-FR" sz="1400" dirty="0">
                <a:solidFill>
                  <a:schemeClr val="accent2"/>
                </a:solidFill>
                <a:latin typeface="+mn-lt"/>
                <a:cs typeface="+mn-cs"/>
              </a:rPr>
              <a:t>.</a:t>
            </a:r>
          </a:p>
          <a:p>
            <a:pPr fontAlgn="auto">
              <a:spcBef>
                <a:spcPts val="0"/>
              </a:spcBef>
              <a:spcAft>
                <a:spcPts val="0"/>
              </a:spcAft>
              <a:defRPr/>
            </a:pPr>
            <a:r>
              <a:rPr lang="fr-FR" sz="1400" dirty="0">
                <a:latin typeface="+mn-lt"/>
                <a:cs typeface="+mn-cs"/>
              </a:rPr>
              <a:t>Voir class </a:t>
            </a:r>
            <a:r>
              <a:rPr lang="fr-FR" sz="1400" dirty="0" err="1">
                <a:latin typeface="+mn-lt"/>
                <a:cs typeface="+mn-cs"/>
              </a:rPr>
              <a:t>Junit</a:t>
            </a:r>
            <a:r>
              <a:rPr lang="fr-FR" sz="1400" dirty="0">
                <a:latin typeface="+mn-lt"/>
                <a:cs typeface="+mn-cs"/>
              </a:rPr>
              <a:t> </a:t>
            </a:r>
            <a:r>
              <a:rPr lang="fr-FR" sz="1400" dirty="0" err="1">
                <a:latin typeface="+mn-lt"/>
                <a:cs typeface="+mn-cs"/>
              </a:rPr>
              <a:t>TestSimpleAuctionFactory</a:t>
            </a:r>
            <a:r>
              <a:rPr lang="fr-FR" sz="1400" dirty="0">
                <a:latin typeface="+mn-lt"/>
                <a:cs typeface="+mn-cs"/>
              </a:rPr>
              <a:t>, Test </a:t>
            </a:r>
            <a:r>
              <a:rPr lang="fr-FR" sz="1400" dirty="0">
                <a:latin typeface="+mn-lt"/>
                <a:cs typeface="+mn-cs"/>
              </a:rPr>
              <a:t>22</a:t>
            </a:r>
          </a:p>
          <a:p>
            <a:pPr fontAlgn="auto">
              <a:spcBef>
                <a:spcPts val="0"/>
              </a:spcBef>
              <a:spcAft>
                <a:spcPts val="0"/>
              </a:spcAft>
              <a:defRPr/>
            </a:pPr>
            <a:r>
              <a:rPr lang="fr-FR" sz="1400" dirty="0">
                <a:latin typeface="+mn-lt"/>
                <a:cs typeface="+mn-cs"/>
              </a:rPr>
              <a:t>Un vendeur crée une enchère, la publie et tente d’enchérir : ne fonctionne pas</a:t>
            </a:r>
          </a:p>
          <a:p>
            <a:pPr fontAlgn="auto">
              <a:spcBef>
                <a:spcPts val="0"/>
              </a:spcBef>
              <a:spcAft>
                <a:spcPts val="0"/>
              </a:spcAft>
              <a:defRPr/>
            </a:pPr>
            <a:r>
              <a:rPr lang="fr-FR" sz="1400" dirty="0">
                <a:latin typeface="+mn-lt"/>
                <a:cs typeface="+mn-cs"/>
              </a:rPr>
              <a:t>Voir class </a:t>
            </a:r>
            <a:r>
              <a:rPr lang="fr-FR" sz="1400" dirty="0" err="1">
                <a:latin typeface="+mn-lt"/>
                <a:cs typeface="+mn-cs"/>
              </a:rPr>
              <a:t>Junit</a:t>
            </a:r>
            <a:r>
              <a:rPr lang="fr-FR" sz="1400" dirty="0">
                <a:latin typeface="+mn-lt"/>
                <a:cs typeface="+mn-cs"/>
              </a:rPr>
              <a:t> </a:t>
            </a:r>
            <a:r>
              <a:rPr lang="fr-FR" sz="1400" dirty="0" err="1">
                <a:latin typeface="+mn-lt"/>
                <a:cs typeface="+mn-cs"/>
              </a:rPr>
              <a:t>TestOffer</a:t>
            </a:r>
            <a:r>
              <a:rPr lang="fr-FR" sz="1400" dirty="0">
                <a:latin typeface="+mn-lt"/>
                <a:cs typeface="+mn-cs"/>
              </a:rPr>
              <a:t>, </a:t>
            </a:r>
            <a:r>
              <a:rPr lang="fr-FR" sz="1400" dirty="0">
                <a:latin typeface="+mn-lt"/>
                <a:cs typeface="+mn-cs"/>
              </a:rPr>
              <a:t>Test </a:t>
            </a:r>
            <a:r>
              <a:rPr lang="fr-FR" sz="1400" dirty="0">
                <a:latin typeface="+mn-lt"/>
                <a:cs typeface="+mn-cs"/>
              </a:rPr>
              <a:t>1</a:t>
            </a:r>
          </a:p>
          <a:p>
            <a:pPr fontAlgn="auto">
              <a:spcBef>
                <a:spcPts val="0"/>
              </a:spcBef>
              <a:spcAft>
                <a:spcPts val="0"/>
              </a:spcAft>
              <a:defRPr/>
            </a:pPr>
            <a:r>
              <a:rPr lang="fr-FR" sz="1400" dirty="0">
                <a:latin typeface="+mn-lt"/>
                <a:cs typeface="+mn-cs"/>
              </a:rPr>
              <a:t>Un acheteur peux créer des offres, un vendeur non.</a:t>
            </a:r>
          </a:p>
          <a:p>
            <a:pPr fontAlgn="auto">
              <a:spcBef>
                <a:spcPts val="0"/>
              </a:spcBef>
              <a:spcAft>
                <a:spcPts val="0"/>
              </a:spcAft>
              <a:defRPr/>
            </a:pPr>
            <a:endParaRPr lang="fr-FR" sz="1400" dirty="0">
              <a:latin typeface="+mn-lt"/>
              <a:cs typeface="+mn-cs"/>
            </a:endParaRPr>
          </a:p>
          <a:p>
            <a:pPr fontAlgn="auto">
              <a:spcBef>
                <a:spcPts val="0"/>
              </a:spcBef>
              <a:spcAft>
                <a:spcPts val="0"/>
              </a:spcAft>
              <a:defRPr/>
            </a:pPr>
            <a:r>
              <a:rPr lang="fr-FR" sz="1400" dirty="0">
                <a:solidFill>
                  <a:schemeClr val="accent2"/>
                </a:solidFill>
                <a:latin typeface="+mn-lt"/>
                <a:cs typeface="+mn-cs"/>
              </a:rPr>
              <a:t>E213 : Une enchère doit toujours être dans un des états possibles suivants :</a:t>
            </a:r>
          </a:p>
          <a:p>
            <a:pPr marL="285750" indent="-285750" fontAlgn="auto">
              <a:spcBef>
                <a:spcPts val="0"/>
              </a:spcBef>
              <a:spcAft>
                <a:spcPts val="0"/>
              </a:spcAft>
              <a:buFont typeface="Wingdings" panose="05000000000000000000" pitchFamily="2" charset="2"/>
              <a:buChar char="Ø"/>
              <a:defRPr/>
            </a:pPr>
            <a:r>
              <a:rPr lang="fr-FR" sz="1400" dirty="0">
                <a:solidFill>
                  <a:schemeClr val="accent2"/>
                </a:solidFill>
                <a:latin typeface="+mn-lt"/>
                <a:cs typeface="+mn-cs"/>
              </a:rPr>
              <a:t>Etat créée : l'enchère n'est visible que par le vendeur.</a:t>
            </a:r>
          </a:p>
          <a:p>
            <a:pPr marL="285750" indent="-285750" fontAlgn="auto">
              <a:spcBef>
                <a:spcPts val="0"/>
              </a:spcBef>
              <a:spcAft>
                <a:spcPts val="0"/>
              </a:spcAft>
              <a:buFont typeface="Wingdings" panose="05000000000000000000" pitchFamily="2" charset="2"/>
              <a:buChar char="Ø"/>
              <a:defRPr/>
            </a:pPr>
            <a:r>
              <a:rPr lang="fr-FR" sz="1400" dirty="0">
                <a:solidFill>
                  <a:schemeClr val="accent2"/>
                </a:solidFill>
                <a:latin typeface="+mn-lt"/>
                <a:cs typeface="+mn-cs"/>
              </a:rPr>
              <a:t>Etat publiée : l'enchère est visible par tous les utilisateurs du système</a:t>
            </a:r>
          </a:p>
          <a:p>
            <a:pPr marL="285750" indent="-285750" fontAlgn="auto">
              <a:spcBef>
                <a:spcPts val="0"/>
              </a:spcBef>
              <a:spcAft>
                <a:spcPts val="0"/>
              </a:spcAft>
              <a:buFont typeface="Wingdings" panose="05000000000000000000" pitchFamily="2" charset="2"/>
              <a:buChar char="Ø"/>
              <a:defRPr/>
            </a:pPr>
            <a:r>
              <a:rPr lang="fr-FR" sz="1400" dirty="0">
                <a:solidFill>
                  <a:schemeClr val="accent2"/>
                </a:solidFill>
                <a:latin typeface="+mn-lt"/>
                <a:cs typeface="+mn-cs"/>
              </a:rPr>
              <a:t>Etat annulée : l'enchère est annulée par le vendeur. </a:t>
            </a:r>
            <a:r>
              <a:rPr lang="fr-FR" sz="1400" dirty="0">
                <a:solidFill>
                  <a:schemeClr val="accent2"/>
                </a:solidFill>
                <a:latin typeface="+mn-lt"/>
                <a:cs typeface="+mn-cs"/>
              </a:rPr>
              <a:t>L’enchère </a:t>
            </a:r>
            <a:r>
              <a:rPr lang="fr-FR" sz="1400" dirty="0">
                <a:solidFill>
                  <a:schemeClr val="accent2"/>
                </a:solidFill>
                <a:latin typeface="+mn-lt"/>
                <a:cs typeface="+mn-cs"/>
              </a:rPr>
              <a:t>reste visible dans le système par le vendeur et tous les acheteurs ayant émis au moins une offre pour cette enchère.</a:t>
            </a:r>
          </a:p>
          <a:p>
            <a:pPr marL="285750" indent="-285750" fontAlgn="auto">
              <a:spcBef>
                <a:spcPts val="0"/>
              </a:spcBef>
              <a:spcAft>
                <a:spcPts val="0"/>
              </a:spcAft>
              <a:buFont typeface="Wingdings" panose="05000000000000000000" pitchFamily="2" charset="2"/>
              <a:buChar char="Ø"/>
              <a:defRPr/>
            </a:pPr>
            <a:r>
              <a:rPr lang="fr-FR" sz="1400" dirty="0">
                <a:solidFill>
                  <a:schemeClr val="accent2"/>
                </a:solidFill>
                <a:latin typeface="+mn-lt"/>
                <a:cs typeface="+mn-cs"/>
              </a:rPr>
              <a:t>Etat terminée : la date limite de l'enchère a été atteinte. L'offre la plus haute est celle qui remporte l'enchère.</a:t>
            </a:r>
          </a:p>
          <a:p>
            <a:pPr fontAlgn="auto">
              <a:spcBef>
                <a:spcPts val="0"/>
              </a:spcBef>
              <a:spcAft>
                <a:spcPts val="0"/>
              </a:spcAft>
              <a:defRPr/>
            </a:pPr>
            <a:endParaRPr lang="fr-FR" sz="1400" dirty="0">
              <a:latin typeface="+mn-lt"/>
              <a:cs typeface="+mn-cs"/>
            </a:endParaRPr>
          </a:p>
          <a:p>
            <a:pPr fontAlgn="auto">
              <a:spcBef>
                <a:spcPts val="0"/>
              </a:spcBef>
              <a:spcAft>
                <a:spcPts val="0"/>
              </a:spcAft>
              <a:defRPr/>
            </a:pPr>
            <a:r>
              <a:rPr lang="fr-FR" sz="1400" dirty="0">
                <a:latin typeface="+mn-lt"/>
                <a:cs typeface="+mn-cs"/>
              </a:rPr>
              <a:t>Voir class </a:t>
            </a:r>
            <a:r>
              <a:rPr lang="fr-FR" sz="1400" dirty="0" err="1">
                <a:latin typeface="+mn-lt"/>
                <a:cs typeface="+mn-cs"/>
              </a:rPr>
              <a:t>Junit</a:t>
            </a:r>
            <a:r>
              <a:rPr lang="fr-FR" sz="1400" dirty="0">
                <a:latin typeface="+mn-lt"/>
                <a:cs typeface="+mn-cs"/>
              </a:rPr>
              <a:t> </a:t>
            </a:r>
            <a:r>
              <a:rPr lang="fr-FR" sz="1400" dirty="0" err="1">
                <a:latin typeface="+mn-lt"/>
                <a:cs typeface="+mn-cs"/>
              </a:rPr>
              <a:t>TestAuctionStateTransition</a:t>
            </a:r>
            <a:r>
              <a:rPr lang="fr-FR" sz="1400" dirty="0">
                <a:latin typeface="+mn-lt"/>
                <a:cs typeface="+mn-cs"/>
              </a:rPr>
              <a:t>, tous les tests</a:t>
            </a:r>
          </a:p>
          <a:p>
            <a:pPr fontAlgn="auto">
              <a:spcBef>
                <a:spcPts val="0"/>
              </a:spcBef>
              <a:spcAft>
                <a:spcPts val="0"/>
              </a:spcAft>
              <a:defRPr/>
            </a:pPr>
            <a:r>
              <a:rPr lang="fr-FR" sz="1400" dirty="0">
                <a:latin typeface="+mn-lt"/>
                <a:cs typeface="+mn-cs"/>
              </a:rPr>
              <a:t>Tout les transitions sont testés.</a:t>
            </a:r>
            <a:endParaRPr lang="fr-FR" sz="1400" dirty="0">
              <a:latin typeface="+mn-lt"/>
              <a:cs typeface="+mn-cs"/>
            </a:endParaRPr>
          </a:p>
          <a:p>
            <a:pPr fontAlgn="auto">
              <a:spcBef>
                <a:spcPts val="0"/>
              </a:spcBef>
              <a:spcAft>
                <a:spcPts val="0"/>
              </a:spcAft>
              <a:defRPr/>
            </a:pPr>
            <a:endParaRPr lang="fr-FR" sz="1400" dirty="0">
              <a:solidFill>
                <a:schemeClr val="accent2"/>
              </a:solidFill>
              <a:latin typeface="+mn-lt"/>
              <a:cs typeface="+mn-cs"/>
            </a:endParaRPr>
          </a:p>
          <a:p>
            <a:pPr fontAlgn="auto">
              <a:spcBef>
                <a:spcPts val="0"/>
              </a:spcBef>
              <a:spcAft>
                <a:spcPts val="0"/>
              </a:spcAft>
              <a:defRPr/>
            </a:pPr>
            <a:endParaRPr lang="fr-FR" sz="1400" dirty="0">
              <a:solidFill>
                <a:schemeClr val="accent2"/>
              </a:solidFill>
              <a:latin typeface="+mn-lt"/>
              <a:cs typeface="+mn-cs"/>
            </a:endParaRPr>
          </a:p>
          <a:p>
            <a:pPr fontAlgn="auto">
              <a:spcBef>
                <a:spcPts val="0"/>
              </a:spcBef>
              <a:spcAft>
                <a:spcPts val="0"/>
              </a:spcAft>
              <a:defRPr/>
            </a:pPr>
            <a:endParaRPr lang="fr-FR" sz="1400" dirty="0">
              <a:solidFill>
                <a:schemeClr val="accent2"/>
              </a:solidFill>
              <a:latin typeface="+mn-lt"/>
              <a:cs typeface="+mn-cs"/>
            </a:endParaRPr>
          </a:p>
        </p:txBody>
      </p:sp>
      <p:sp>
        <p:nvSpPr>
          <p:cNvPr id="28676" name="ZoneTexte 6"/>
          <p:cNvSpPr txBox="1">
            <a:spLocks noChangeArrowheads="1"/>
          </p:cNvSpPr>
          <p:nvPr/>
        </p:nvSpPr>
        <p:spPr bwMode="auto">
          <a:xfrm>
            <a:off x="10618788" y="1590675"/>
            <a:ext cx="1166812" cy="339725"/>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E211 Validé</a:t>
            </a:r>
          </a:p>
        </p:txBody>
      </p:sp>
      <p:graphicFrame>
        <p:nvGraphicFramePr>
          <p:cNvPr id="5" name="Tableau 4"/>
          <p:cNvGraphicFramePr>
            <a:graphicFrameLocks noGrp="1"/>
          </p:cNvGraphicFramePr>
          <p:nvPr/>
        </p:nvGraphicFramePr>
        <p:xfrm>
          <a:off x="3825875" y="5024438"/>
          <a:ext cx="5053013" cy="1616075"/>
        </p:xfrm>
        <a:graphic>
          <a:graphicData uri="http://schemas.openxmlformats.org/drawingml/2006/table">
            <a:tbl>
              <a:tblPr firstRow="1" bandRow="1">
                <a:tableStyleId>{5C22544A-7EE6-4342-B048-85BDC9FD1C3A}</a:tableStyleId>
              </a:tblPr>
              <a:tblGrid>
                <a:gridCol w="1010683"/>
                <a:gridCol w="1010683"/>
                <a:gridCol w="1010683"/>
                <a:gridCol w="1010683"/>
                <a:gridCol w="1010683"/>
              </a:tblGrid>
              <a:tr h="513111">
                <a:tc>
                  <a:txBody>
                    <a:bodyPr/>
                    <a:lstStyle/>
                    <a:p>
                      <a:pPr algn="ctr"/>
                      <a:r>
                        <a:rPr lang="fr-FR" sz="1500" dirty="0" smtClean="0"/>
                        <a:t>-&gt; vers</a:t>
                      </a:r>
                      <a:endParaRPr lang="fr-FR" sz="1500" dirty="0"/>
                    </a:p>
                  </a:txBody>
                  <a:tcPr marL="47334" marR="47334" marT="23666" marB="23666" anchor="ctr"/>
                </a:tc>
                <a:tc>
                  <a:txBody>
                    <a:bodyPr/>
                    <a:lstStyle/>
                    <a:p>
                      <a:pPr algn="ctr"/>
                      <a:r>
                        <a:rPr lang="fr-FR" sz="1500" dirty="0" err="1" smtClean="0"/>
                        <a:t>Privatized</a:t>
                      </a:r>
                      <a:endParaRPr lang="fr-FR" sz="1500" dirty="0"/>
                    </a:p>
                  </a:txBody>
                  <a:tcPr marL="47334" marR="47334" marT="23666" marB="23666" anchor="ctr"/>
                </a:tc>
                <a:tc>
                  <a:txBody>
                    <a:bodyPr/>
                    <a:lstStyle/>
                    <a:p>
                      <a:pPr algn="ctr"/>
                      <a:r>
                        <a:rPr lang="fr-FR" sz="1500" dirty="0" err="1" smtClean="0"/>
                        <a:t>Published</a:t>
                      </a:r>
                      <a:endParaRPr lang="fr-FR" sz="1500" dirty="0"/>
                    </a:p>
                  </a:txBody>
                  <a:tcPr marL="47334" marR="47334" marT="23666" marB="23666" anchor="ctr"/>
                </a:tc>
                <a:tc>
                  <a:txBody>
                    <a:bodyPr/>
                    <a:lstStyle/>
                    <a:p>
                      <a:pPr algn="ctr"/>
                      <a:r>
                        <a:rPr lang="fr-FR" sz="1500" dirty="0" err="1" smtClean="0"/>
                        <a:t>Canceled</a:t>
                      </a:r>
                      <a:endParaRPr lang="fr-FR" sz="1500" dirty="0"/>
                    </a:p>
                  </a:txBody>
                  <a:tcPr marL="47334" marR="47334" marT="23666" marB="23666" anchor="ctr"/>
                </a:tc>
                <a:tc>
                  <a:txBody>
                    <a:bodyPr/>
                    <a:lstStyle/>
                    <a:p>
                      <a:pPr algn="ctr"/>
                      <a:r>
                        <a:rPr lang="fr-FR" sz="1500" dirty="0" err="1" smtClean="0"/>
                        <a:t>Finished</a:t>
                      </a:r>
                      <a:endParaRPr lang="fr-FR" sz="1500" dirty="0"/>
                    </a:p>
                  </a:txBody>
                  <a:tcPr marL="47334" marR="47334" marT="23666" marB="23666" anchor="ctr"/>
                </a:tc>
              </a:tr>
              <a:tr h="2736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1500" dirty="0" err="1" smtClean="0"/>
                        <a:t>Privatized</a:t>
                      </a:r>
                      <a:endParaRPr lang="fr-FR" sz="1500" dirty="0" smtClean="0"/>
                    </a:p>
                  </a:txBody>
                  <a:tcPr marL="47334" marR="47334" marT="23666" marB="23666" anchor="ctr"/>
                </a:tc>
                <a:tc>
                  <a:txBody>
                    <a:bodyPr/>
                    <a:lstStyle/>
                    <a:p>
                      <a:pPr algn="ctr"/>
                      <a:r>
                        <a:rPr lang="fr-FR" sz="1500" dirty="0" smtClean="0"/>
                        <a:t>-</a:t>
                      </a:r>
                      <a:endParaRPr lang="fr-FR" sz="1500" dirty="0"/>
                    </a:p>
                  </a:txBody>
                  <a:tcPr marL="47334" marR="47334" marT="23666" marB="23666" anchor="ctr"/>
                </a:tc>
                <a:tc>
                  <a:txBody>
                    <a:bodyPr/>
                    <a:lstStyle/>
                    <a:p>
                      <a:pPr algn="ctr"/>
                      <a:r>
                        <a:rPr lang="fr-FR" sz="1500" dirty="0" smtClean="0"/>
                        <a:t>ok</a:t>
                      </a:r>
                      <a:endParaRPr lang="fr-FR" sz="1500" dirty="0"/>
                    </a:p>
                  </a:txBody>
                  <a:tcPr marL="47334" marR="47334" marT="23666" marB="23666" anchor="ctr"/>
                </a:tc>
                <a:tc>
                  <a:txBody>
                    <a:bodyPr/>
                    <a:lstStyle/>
                    <a:p>
                      <a:pPr algn="ctr"/>
                      <a:r>
                        <a:rPr lang="fr-FR" sz="1500" dirty="0" smtClean="0"/>
                        <a:t>ok</a:t>
                      </a:r>
                      <a:endParaRPr lang="fr-FR" sz="1500" dirty="0"/>
                    </a:p>
                  </a:txBody>
                  <a:tcPr marL="47334" marR="47334" marT="23666" marB="23666" anchor="ctr"/>
                </a:tc>
                <a:tc>
                  <a:txBody>
                    <a:bodyPr/>
                    <a:lstStyle/>
                    <a:p>
                      <a:pPr algn="ctr"/>
                      <a:r>
                        <a:rPr lang="fr-FR" sz="1500" dirty="0" smtClean="0"/>
                        <a:t>ok</a:t>
                      </a:r>
                      <a:endParaRPr lang="fr-FR" sz="1500" dirty="0"/>
                    </a:p>
                  </a:txBody>
                  <a:tcPr marL="47334" marR="47334" marT="23666" marB="23666" anchor="ctr"/>
                </a:tc>
              </a:tr>
              <a:tr h="2736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1500" dirty="0" err="1" smtClean="0"/>
                        <a:t>Published</a:t>
                      </a:r>
                      <a:endParaRPr lang="fr-FR" sz="1500" dirty="0" smtClean="0"/>
                    </a:p>
                  </a:txBody>
                  <a:tcPr marL="47334" marR="47334" marT="23666" marB="23666" anchor="ctr"/>
                </a:tc>
                <a:tc>
                  <a:txBody>
                    <a:bodyPr/>
                    <a:lstStyle/>
                    <a:p>
                      <a:pPr algn="ctr"/>
                      <a:r>
                        <a:rPr lang="fr-FR" sz="1500" dirty="0" smtClean="0"/>
                        <a:t>-</a:t>
                      </a:r>
                      <a:endParaRPr lang="fr-FR" sz="1500" dirty="0"/>
                    </a:p>
                  </a:txBody>
                  <a:tcPr marL="47334" marR="47334" marT="23666" marB="23666" anchor="ctr"/>
                </a:tc>
                <a:tc>
                  <a:txBody>
                    <a:bodyPr/>
                    <a:lstStyle/>
                    <a:p>
                      <a:pPr algn="ctr"/>
                      <a:r>
                        <a:rPr lang="fr-FR" sz="1500" dirty="0" smtClean="0"/>
                        <a:t>-</a:t>
                      </a:r>
                      <a:endParaRPr lang="fr-FR" sz="1500" dirty="0"/>
                    </a:p>
                  </a:txBody>
                  <a:tcPr marL="47334" marR="47334" marT="23666" marB="23666" anchor="ctr"/>
                </a:tc>
                <a:tc>
                  <a:txBody>
                    <a:bodyPr/>
                    <a:lstStyle/>
                    <a:p>
                      <a:pPr algn="ctr"/>
                      <a:r>
                        <a:rPr lang="fr-FR" sz="1500" dirty="0" smtClean="0"/>
                        <a:t>ok</a:t>
                      </a:r>
                      <a:endParaRPr lang="fr-FR" sz="1500" dirty="0"/>
                    </a:p>
                  </a:txBody>
                  <a:tcPr marL="47334" marR="47334" marT="23666" marB="23666" anchor="ctr"/>
                </a:tc>
                <a:tc>
                  <a:txBody>
                    <a:bodyPr/>
                    <a:lstStyle/>
                    <a:p>
                      <a:pPr algn="ctr"/>
                      <a:r>
                        <a:rPr lang="fr-FR" sz="1500" dirty="0" smtClean="0"/>
                        <a:t>ok</a:t>
                      </a:r>
                      <a:endParaRPr lang="fr-FR" sz="1500" dirty="0"/>
                    </a:p>
                  </a:txBody>
                  <a:tcPr marL="47334" marR="47334" marT="23666" marB="23666" anchor="ctr"/>
                </a:tc>
              </a:tr>
              <a:tr h="2736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1500" dirty="0" err="1" smtClean="0"/>
                        <a:t>Canceled</a:t>
                      </a:r>
                      <a:endParaRPr lang="fr-FR" sz="1500" dirty="0" smtClean="0"/>
                    </a:p>
                  </a:txBody>
                  <a:tcPr marL="47334" marR="47334" marT="23666" marB="23666" anchor="ctr"/>
                </a:tc>
                <a:tc>
                  <a:txBody>
                    <a:bodyPr/>
                    <a:lstStyle/>
                    <a:p>
                      <a:pPr algn="ctr"/>
                      <a:r>
                        <a:rPr lang="fr-FR" sz="1500" dirty="0" smtClean="0"/>
                        <a:t>-</a:t>
                      </a:r>
                      <a:endParaRPr lang="fr-FR" sz="1500" dirty="0"/>
                    </a:p>
                  </a:txBody>
                  <a:tcPr marL="47334" marR="47334" marT="23666" marB="23666" anchor="ctr"/>
                </a:tc>
                <a:tc>
                  <a:txBody>
                    <a:bodyPr/>
                    <a:lstStyle/>
                    <a:p>
                      <a:pPr algn="ctr"/>
                      <a:r>
                        <a:rPr lang="fr-FR" sz="1500" dirty="0" smtClean="0"/>
                        <a:t>-</a:t>
                      </a:r>
                      <a:endParaRPr lang="fr-FR" sz="1500" dirty="0"/>
                    </a:p>
                  </a:txBody>
                  <a:tcPr marL="47334" marR="47334" marT="23666" marB="23666" anchor="ctr"/>
                </a:tc>
                <a:tc>
                  <a:txBody>
                    <a:bodyPr/>
                    <a:lstStyle/>
                    <a:p>
                      <a:pPr algn="ctr"/>
                      <a:r>
                        <a:rPr lang="fr-FR" sz="1500" dirty="0" smtClean="0"/>
                        <a:t>-</a:t>
                      </a:r>
                      <a:endParaRPr lang="fr-FR" sz="1500" dirty="0"/>
                    </a:p>
                  </a:txBody>
                  <a:tcPr marL="47334" marR="47334" marT="23666" marB="23666" anchor="ctr"/>
                </a:tc>
                <a:tc>
                  <a:txBody>
                    <a:bodyPr/>
                    <a:lstStyle/>
                    <a:p>
                      <a:pPr algn="ctr"/>
                      <a:r>
                        <a:rPr lang="fr-FR" sz="1500" dirty="0" smtClean="0"/>
                        <a:t>-</a:t>
                      </a:r>
                      <a:endParaRPr lang="fr-FR" sz="1500" dirty="0"/>
                    </a:p>
                  </a:txBody>
                  <a:tcPr marL="47334" marR="47334" marT="23666" marB="23666" anchor="ctr"/>
                </a:tc>
              </a:tr>
              <a:tr h="2736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1500" dirty="0" err="1" smtClean="0"/>
                        <a:t>Finished</a:t>
                      </a:r>
                      <a:endParaRPr lang="fr-FR" sz="1500" dirty="0" smtClean="0"/>
                    </a:p>
                  </a:txBody>
                  <a:tcPr marL="47334" marR="47334" marT="23666" marB="23666" anchor="ctr"/>
                </a:tc>
                <a:tc>
                  <a:txBody>
                    <a:bodyPr/>
                    <a:lstStyle/>
                    <a:p>
                      <a:pPr algn="ctr"/>
                      <a:r>
                        <a:rPr lang="fr-FR" sz="1500" dirty="0" smtClean="0"/>
                        <a:t>-</a:t>
                      </a:r>
                      <a:endParaRPr lang="fr-FR" sz="1500" dirty="0"/>
                    </a:p>
                  </a:txBody>
                  <a:tcPr marL="47334" marR="47334" marT="23666" marB="23666" anchor="ctr"/>
                </a:tc>
                <a:tc>
                  <a:txBody>
                    <a:bodyPr/>
                    <a:lstStyle/>
                    <a:p>
                      <a:pPr algn="ctr"/>
                      <a:r>
                        <a:rPr lang="fr-FR" sz="1500" dirty="0" smtClean="0"/>
                        <a:t>-</a:t>
                      </a:r>
                      <a:endParaRPr lang="fr-FR" sz="1500" dirty="0"/>
                    </a:p>
                  </a:txBody>
                  <a:tcPr marL="47334" marR="47334" marT="23666" marB="23666" anchor="ctr"/>
                </a:tc>
                <a:tc>
                  <a:txBody>
                    <a:bodyPr/>
                    <a:lstStyle/>
                    <a:p>
                      <a:pPr algn="ctr"/>
                      <a:r>
                        <a:rPr lang="fr-FR" sz="1500" dirty="0" smtClean="0"/>
                        <a:t>-</a:t>
                      </a:r>
                      <a:endParaRPr lang="fr-FR" sz="1500" dirty="0"/>
                    </a:p>
                  </a:txBody>
                  <a:tcPr marL="47334" marR="47334" marT="23666" marB="23666" anchor="ctr"/>
                </a:tc>
                <a:tc>
                  <a:txBody>
                    <a:bodyPr/>
                    <a:lstStyle/>
                    <a:p>
                      <a:pPr algn="ctr"/>
                      <a:r>
                        <a:rPr lang="fr-FR" sz="1500" dirty="0" smtClean="0"/>
                        <a:t>-</a:t>
                      </a:r>
                      <a:endParaRPr lang="fr-FR" sz="1500" dirty="0"/>
                    </a:p>
                  </a:txBody>
                  <a:tcPr marL="47334" marR="47334" marT="23666" marB="23666" anchor="ctr"/>
                </a:tc>
              </a:tr>
            </a:tbl>
          </a:graphicData>
        </a:graphic>
      </p:graphicFrame>
      <p:sp>
        <p:nvSpPr>
          <p:cNvPr id="28715" name="ZoneTexte 8"/>
          <p:cNvSpPr txBox="1">
            <a:spLocks noChangeArrowheads="1"/>
          </p:cNvSpPr>
          <p:nvPr/>
        </p:nvSpPr>
        <p:spPr bwMode="auto">
          <a:xfrm>
            <a:off x="3746500" y="4710113"/>
            <a:ext cx="1722438" cy="307975"/>
          </a:xfrm>
          <a:prstGeom prst="rect">
            <a:avLst/>
          </a:prstGeom>
          <a:noFill/>
          <a:ln w="9525">
            <a:noFill/>
            <a:miter lim="800000"/>
            <a:headEnd/>
            <a:tailEnd/>
          </a:ln>
        </p:spPr>
        <p:txBody>
          <a:bodyPr wrap="none">
            <a:spAutoFit/>
          </a:bodyPr>
          <a:lstStyle/>
          <a:p>
            <a:r>
              <a:rPr lang="fr-FR" sz="1400">
                <a:latin typeface="Calibri" pitchFamily="34" charset="0"/>
              </a:rPr>
              <a:t>Matrice de transition</a:t>
            </a:r>
          </a:p>
        </p:txBody>
      </p:sp>
      <p:sp>
        <p:nvSpPr>
          <p:cNvPr id="28716" name="ZoneTexte 9"/>
          <p:cNvSpPr txBox="1">
            <a:spLocks noChangeArrowheads="1"/>
          </p:cNvSpPr>
          <p:nvPr/>
        </p:nvSpPr>
        <p:spPr bwMode="auto">
          <a:xfrm>
            <a:off x="10618788" y="2874963"/>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E213 Validé</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re 1"/>
          <p:cNvSpPr>
            <a:spLocks noGrp="1"/>
          </p:cNvSpPr>
          <p:nvPr>
            <p:ph type="title"/>
          </p:nvPr>
        </p:nvSpPr>
        <p:spPr>
          <a:xfrm>
            <a:off x="838200" y="365125"/>
            <a:ext cx="10515600" cy="579438"/>
          </a:xfrm>
        </p:spPr>
        <p:txBody>
          <a:bodyPr/>
          <a:lstStyle/>
          <a:p>
            <a:r>
              <a:rPr lang="fr-FR" sz="3200" b="1" smtClean="0">
                <a:solidFill>
                  <a:srgbClr val="7030A0"/>
                </a:solidFill>
              </a:rPr>
              <a:t>Validation des exigences – Tests effectués</a:t>
            </a:r>
          </a:p>
        </p:txBody>
      </p:sp>
      <p:sp>
        <p:nvSpPr>
          <p:cNvPr id="29698"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Alertes sur enchère</a:t>
            </a:r>
          </a:p>
        </p:txBody>
      </p:sp>
      <p:sp>
        <p:nvSpPr>
          <p:cNvPr id="4" name="ZoneTexte 3"/>
          <p:cNvSpPr txBox="1"/>
          <p:nvPr/>
        </p:nvSpPr>
        <p:spPr>
          <a:xfrm>
            <a:off x="838200" y="1498600"/>
            <a:ext cx="9780588" cy="3970338"/>
          </a:xfrm>
          <a:prstGeom prst="rect">
            <a:avLst/>
          </a:prstGeom>
          <a:noFill/>
        </p:spPr>
        <p:txBody>
          <a:bodyPr>
            <a:spAutoFit/>
          </a:bodyPr>
          <a:lstStyle/>
          <a:p>
            <a:pPr fontAlgn="auto">
              <a:spcBef>
                <a:spcPts val="0"/>
              </a:spcBef>
              <a:spcAft>
                <a:spcPts val="0"/>
              </a:spcAft>
              <a:defRPr/>
            </a:pPr>
            <a:r>
              <a:rPr lang="fr-FR" sz="1400" dirty="0">
                <a:solidFill>
                  <a:schemeClr val="accent2"/>
                </a:solidFill>
                <a:latin typeface="+mn-lt"/>
                <a:cs typeface="+mn-cs"/>
              </a:rPr>
              <a:t>E300 : Le système doit proposer un mécanisme d'alertes sur les enchères</a:t>
            </a:r>
            <a:r>
              <a:rPr lang="fr-FR" sz="1400" dirty="0">
                <a:solidFill>
                  <a:schemeClr val="accent2"/>
                </a:solidFill>
                <a:latin typeface="+mn-lt"/>
                <a:cs typeface="+mn-cs"/>
              </a:rPr>
              <a:t>.</a:t>
            </a:r>
          </a:p>
          <a:p>
            <a:pPr fontAlgn="auto">
              <a:spcBef>
                <a:spcPts val="0"/>
              </a:spcBef>
              <a:spcAft>
                <a:spcPts val="0"/>
              </a:spcAft>
              <a:defRPr/>
            </a:pPr>
            <a:r>
              <a:rPr lang="fr-FR" sz="1400" dirty="0">
                <a:latin typeface="+mn-lt"/>
                <a:cs typeface="+mn-cs"/>
              </a:rPr>
              <a:t>La structure du mécanisme est décrite dans la partie «  Messages d’alertes » dans la partie architecture, Les tests de validation sont expliquée ci-après.</a:t>
            </a:r>
          </a:p>
          <a:p>
            <a:pPr fontAlgn="auto">
              <a:spcBef>
                <a:spcPts val="0"/>
              </a:spcBef>
              <a:spcAft>
                <a:spcPts val="0"/>
              </a:spcAft>
              <a:defRPr/>
            </a:pPr>
            <a:endParaRPr lang="fr-FR" sz="1400" dirty="0">
              <a:latin typeface="+mn-lt"/>
              <a:cs typeface="+mn-cs"/>
            </a:endParaRPr>
          </a:p>
          <a:p>
            <a:pPr fontAlgn="auto">
              <a:spcBef>
                <a:spcPts val="0"/>
              </a:spcBef>
              <a:spcAft>
                <a:spcPts val="0"/>
              </a:spcAft>
              <a:defRPr/>
            </a:pPr>
            <a:r>
              <a:rPr lang="fr-FR" sz="1400" dirty="0">
                <a:solidFill>
                  <a:schemeClr val="accent2"/>
                </a:solidFill>
                <a:latin typeface="+mn-lt"/>
                <a:cs typeface="+mn-cs"/>
              </a:rPr>
              <a:t>E301 : Une alerte automatique est ajoutée sur une enchère pour prévenir le vendeur dès qu'une offre est faite sur son enchère.</a:t>
            </a:r>
          </a:p>
          <a:p>
            <a:pPr fontAlgn="auto">
              <a:spcBef>
                <a:spcPts val="0"/>
              </a:spcBef>
              <a:spcAft>
                <a:spcPts val="0"/>
              </a:spcAft>
              <a:defRPr/>
            </a:pPr>
            <a:r>
              <a:rPr lang="fr-FR" sz="1400" dirty="0">
                <a:latin typeface="+mn-lt"/>
                <a:cs typeface="+mn-cs"/>
              </a:rPr>
              <a:t>Voir class </a:t>
            </a:r>
            <a:r>
              <a:rPr lang="fr-FR" sz="1400" dirty="0" err="1">
                <a:latin typeface="+mn-lt"/>
                <a:cs typeface="+mn-cs"/>
              </a:rPr>
              <a:t>Junit</a:t>
            </a:r>
            <a:r>
              <a:rPr lang="fr-FR" sz="1400" dirty="0">
                <a:latin typeface="+mn-lt"/>
                <a:cs typeface="+mn-cs"/>
              </a:rPr>
              <a:t> </a:t>
            </a:r>
            <a:r>
              <a:rPr lang="fr-FR" sz="1400" dirty="0" err="1">
                <a:latin typeface="+mn-lt"/>
                <a:cs typeface="+mn-cs"/>
              </a:rPr>
              <a:t>TestSimpleAuctionFactory</a:t>
            </a:r>
            <a:r>
              <a:rPr lang="fr-FR" sz="1400" dirty="0">
                <a:latin typeface="+mn-lt"/>
                <a:cs typeface="+mn-cs"/>
              </a:rPr>
              <a:t>, Test </a:t>
            </a:r>
            <a:r>
              <a:rPr lang="fr-FR" sz="1400" dirty="0">
                <a:latin typeface="+mn-lt"/>
                <a:cs typeface="+mn-cs"/>
              </a:rPr>
              <a:t>1 et 2</a:t>
            </a:r>
          </a:p>
          <a:p>
            <a:pPr fontAlgn="auto">
              <a:spcBef>
                <a:spcPts val="0"/>
              </a:spcBef>
              <a:spcAft>
                <a:spcPts val="0"/>
              </a:spcAft>
              <a:defRPr/>
            </a:pPr>
            <a:r>
              <a:rPr lang="fr-FR" sz="1400" dirty="0">
                <a:latin typeface="+mn-lt"/>
                <a:cs typeface="+mn-cs"/>
              </a:rPr>
              <a:t>Test 1 : Un acheteur crée une enchère et la publie, un acheteur propose une offre, le test valide le message reçu par le vendeur.</a:t>
            </a:r>
          </a:p>
          <a:p>
            <a:pPr fontAlgn="auto">
              <a:spcBef>
                <a:spcPts val="0"/>
              </a:spcBef>
              <a:spcAft>
                <a:spcPts val="0"/>
              </a:spcAft>
              <a:defRPr/>
            </a:pPr>
            <a:r>
              <a:rPr lang="fr-FR" sz="1400" dirty="0">
                <a:latin typeface="+mn-lt"/>
                <a:cs typeface="+mn-cs"/>
              </a:rPr>
              <a:t>Test </a:t>
            </a:r>
            <a:r>
              <a:rPr lang="fr-FR" sz="1400" dirty="0">
                <a:latin typeface="+mn-lt"/>
                <a:cs typeface="+mn-cs"/>
              </a:rPr>
              <a:t>2 </a:t>
            </a:r>
            <a:r>
              <a:rPr lang="fr-FR" sz="1400" dirty="0">
                <a:latin typeface="+mn-lt"/>
                <a:cs typeface="+mn-cs"/>
              </a:rPr>
              <a:t>: Un acheteur crée une enchère et la publie, un acheteur propose une offre, le test valide </a:t>
            </a:r>
            <a:r>
              <a:rPr lang="fr-FR" sz="1400" dirty="0">
                <a:latin typeface="+mn-lt"/>
                <a:cs typeface="+mn-cs"/>
              </a:rPr>
              <a:t>que l’acheteur n’a pas reçu de message.</a:t>
            </a:r>
          </a:p>
          <a:p>
            <a:pPr fontAlgn="auto">
              <a:spcBef>
                <a:spcPts val="0"/>
              </a:spcBef>
              <a:spcAft>
                <a:spcPts val="0"/>
              </a:spcAft>
              <a:defRPr/>
            </a:pPr>
            <a:endParaRPr lang="fr-FR" sz="1400" dirty="0">
              <a:latin typeface="+mn-lt"/>
              <a:cs typeface="+mn-cs"/>
            </a:endParaRPr>
          </a:p>
          <a:p>
            <a:pPr fontAlgn="auto">
              <a:spcBef>
                <a:spcPts val="0"/>
              </a:spcBef>
              <a:spcAft>
                <a:spcPts val="0"/>
              </a:spcAft>
              <a:defRPr/>
            </a:pPr>
            <a:r>
              <a:rPr lang="fr-FR" sz="1400" dirty="0">
                <a:solidFill>
                  <a:schemeClr val="accent2"/>
                </a:solidFill>
                <a:latin typeface="+mn-lt"/>
                <a:cs typeface="+mn-cs"/>
              </a:rPr>
              <a:t>E302 : Il est doit être possible pour chaque acheteur de configurer des alertes sur une enchère pour être prévenu des événements suivants :</a:t>
            </a:r>
          </a:p>
          <a:p>
            <a:pPr marL="285750" indent="-285750" fontAlgn="auto">
              <a:spcBef>
                <a:spcPts val="0"/>
              </a:spcBef>
              <a:spcAft>
                <a:spcPts val="0"/>
              </a:spcAft>
              <a:buFont typeface="Wingdings" panose="05000000000000000000" pitchFamily="2" charset="2"/>
              <a:buChar char="Ø"/>
              <a:defRPr/>
            </a:pPr>
            <a:r>
              <a:rPr lang="fr-FR" sz="1400" dirty="0">
                <a:solidFill>
                  <a:schemeClr val="accent2"/>
                </a:solidFill>
                <a:latin typeface="+mn-lt"/>
                <a:cs typeface="+mn-cs"/>
              </a:rPr>
              <a:t>Le </a:t>
            </a:r>
            <a:r>
              <a:rPr lang="fr-FR" sz="1400" dirty="0">
                <a:solidFill>
                  <a:schemeClr val="accent2"/>
                </a:solidFill>
                <a:latin typeface="+mn-lt"/>
                <a:cs typeface="+mn-cs"/>
              </a:rPr>
              <a:t>prix de réserve a été atteint par une offre.</a:t>
            </a:r>
          </a:p>
          <a:p>
            <a:pPr marL="285750" indent="-285750" fontAlgn="auto">
              <a:spcBef>
                <a:spcPts val="0"/>
              </a:spcBef>
              <a:spcAft>
                <a:spcPts val="0"/>
              </a:spcAft>
              <a:buFont typeface="Wingdings" panose="05000000000000000000" pitchFamily="2" charset="2"/>
              <a:buChar char="Ø"/>
              <a:defRPr/>
            </a:pPr>
            <a:r>
              <a:rPr lang="fr-FR" sz="1400" dirty="0">
                <a:solidFill>
                  <a:schemeClr val="accent2"/>
                </a:solidFill>
                <a:latin typeface="+mn-lt"/>
                <a:cs typeface="+mn-cs"/>
              </a:rPr>
              <a:t>L'enchère </a:t>
            </a:r>
            <a:r>
              <a:rPr lang="fr-FR" sz="1400" dirty="0">
                <a:solidFill>
                  <a:schemeClr val="accent2"/>
                </a:solidFill>
                <a:latin typeface="+mn-lt"/>
                <a:cs typeface="+mn-cs"/>
              </a:rPr>
              <a:t>a été annulée par le vendeur.</a:t>
            </a:r>
          </a:p>
          <a:p>
            <a:pPr marL="285750" indent="-285750" fontAlgn="auto">
              <a:spcBef>
                <a:spcPts val="0"/>
              </a:spcBef>
              <a:spcAft>
                <a:spcPts val="0"/>
              </a:spcAft>
              <a:buFont typeface="Wingdings" panose="05000000000000000000" pitchFamily="2" charset="2"/>
              <a:buChar char="Ø"/>
              <a:defRPr/>
            </a:pPr>
            <a:r>
              <a:rPr lang="fr-FR" sz="1400" dirty="0">
                <a:solidFill>
                  <a:schemeClr val="accent2"/>
                </a:solidFill>
                <a:latin typeface="+mn-lt"/>
                <a:cs typeface="+mn-cs"/>
              </a:rPr>
              <a:t>Une </a:t>
            </a:r>
            <a:r>
              <a:rPr lang="fr-FR" sz="1400" dirty="0">
                <a:solidFill>
                  <a:schemeClr val="accent2"/>
                </a:solidFill>
                <a:latin typeface="+mn-lt"/>
                <a:cs typeface="+mn-cs"/>
              </a:rPr>
              <a:t>offre supérieure à celle émise par l'acheteur a été émise par un autre acheteur</a:t>
            </a:r>
            <a:r>
              <a:rPr lang="fr-FR" sz="1400" dirty="0">
                <a:solidFill>
                  <a:schemeClr val="accent2"/>
                </a:solidFill>
                <a:latin typeface="+mn-lt"/>
                <a:cs typeface="+mn-cs"/>
              </a:rPr>
              <a:t>.</a:t>
            </a:r>
          </a:p>
          <a:p>
            <a:pPr fontAlgn="auto">
              <a:spcBef>
                <a:spcPts val="0"/>
              </a:spcBef>
              <a:spcAft>
                <a:spcPts val="0"/>
              </a:spcAft>
              <a:defRPr/>
            </a:pPr>
            <a:r>
              <a:rPr lang="fr-FR" sz="1400" dirty="0">
                <a:latin typeface="+mn-lt"/>
                <a:cs typeface="+mn-cs"/>
              </a:rPr>
              <a:t>Voir class </a:t>
            </a:r>
            <a:r>
              <a:rPr lang="fr-FR" sz="1400" dirty="0" err="1">
                <a:latin typeface="+mn-lt"/>
                <a:cs typeface="+mn-cs"/>
              </a:rPr>
              <a:t>Junit</a:t>
            </a:r>
            <a:r>
              <a:rPr lang="fr-FR" sz="1400" dirty="0">
                <a:latin typeface="+mn-lt"/>
                <a:cs typeface="+mn-cs"/>
              </a:rPr>
              <a:t> </a:t>
            </a:r>
            <a:r>
              <a:rPr lang="fr-FR" sz="1400" dirty="0" err="1">
                <a:latin typeface="+mn-lt"/>
                <a:cs typeface="+mn-cs"/>
              </a:rPr>
              <a:t>TestAlert</a:t>
            </a:r>
            <a:r>
              <a:rPr lang="fr-FR" sz="1400" dirty="0">
                <a:latin typeface="+mn-lt"/>
                <a:cs typeface="+mn-cs"/>
              </a:rPr>
              <a:t>, </a:t>
            </a:r>
            <a:r>
              <a:rPr lang="fr-FR" sz="1400" dirty="0">
                <a:latin typeface="+mn-lt"/>
                <a:cs typeface="+mn-cs"/>
              </a:rPr>
              <a:t>Test </a:t>
            </a:r>
            <a:r>
              <a:rPr lang="fr-FR" sz="1400" dirty="0">
                <a:latin typeface="+mn-lt"/>
                <a:cs typeface="+mn-cs"/>
              </a:rPr>
              <a:t>4</a:t>
            </a:r>
            <a:endParaRPr lang="fr-FR" sz="1400" dirty="0">
              <a:solidFill>
                <a:schemeClr val="accent2"/>
              </a:solidFill>
              <a:latin typeface="+mn-lt"/>
              <a:cs typeface="+mn-cs"/>
            </a:endParaRPr>
          </a:p>
          <a:p>
            <a:pPr fontAlgn="auto">
              <a:spcBef>
                <a:spcPts val="0"/>
              </a:spcBef>
              <a:spcAft>
                <a:spcPts val="0"/>
              </a:spcAft>
              <a:defRPr/>
            </a:pPr>
            <a:r>
              <a:rPr lang="fr-FR" sz="1400" dirty="0">
                <a:latin typeface="+mn-lt"/>
                <a:cs typeface="+mn-cs"/>
              </a:rPr>
              <a:t>L’utilisateur via une méthode </a:t>
            </a:r>
            <a:r>
              <a:rPr lang="fr-FR" sz="1400" dirty="0" err="1">
                <a:latin typeface="+mn-lt"/>
                <a:cs typeface="+mn-cs"/>
              </a:rPr>
              <a:t>configureAlert</a:t>
            </a:r>
            <a:r>
              <a:rPr lang="fr-FR" sz="1400" dirty="0">
                <a:latin typeface="+mn-lt"/>
                <a:cs typeface="+mn-cs"/>
              </a:rPr>
              <a:t>() peux configurer les Alertes qu’il désir recevoir. Chaque alerte est représenté par un booléen, </a:t>
            </a:r>
            <a:r>
              <a:rPr lang="fr-FR" sz="1400" dirty="0" err="1">
                <a:latin typeface="+mn-lt"/>
                <a:cs typeface="+mn-cs"/>
              </a:rPr>
              <a:t>true</a:t>
            </a:r>
            <a:r>
              <a:rPr lang="fr-FR" sz="1400" dirty="0">
                <a:latin typeface="+mn-lt"/>
                <a:cs typeface="+mn-cs"/>
              </a:rPr>
              <a:t> : être alerté, false sinon. Le test valide l’état de ces booléens.</a:t>
            </a:r>
          </a:p>
        </p:txBody>
      </p:sp>
      <p:sp>
        <p:nvSpPr>
          <p:cNvPr id="29700" name="ZoneTexte 6"/>
          <p:cNvSpPr txBox="1">
            <a:spLocks noChangeArrowheads="1"/>
          </p:cNvSpPr>
          <p:nvPr/>
        </p:nvSpPr>
        <p:spPr bwMode="auto">
          <a:xfrm>
            <a:off x="10618788" y="1503363"/>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E300 Validé</a:t>
            </a:r>
          </a:p>
        </p:txBody>
      </p:sp>
      <p:sp>
        <p:nvSpPr>
          <p:cNvPr id="29701" name="ZoneTexte 8"/>
          <p:cNvSpPr txBox="1">
            <a:spLocks noChangeArrowheads="1"/>
          </p:cNvSpPr>
          <p:nvPr/>
        </p:nvSpPr>
        <p:spPr bwMode="auto">
          <a:xfrm>
            <a:off x="10618788" y="2319338"/>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E301 Validé</a:t>
            </a:r>
          </a:p>
        </p:txBody>
      </p:sp>
      <p:sp>
        <p:nvSpPr>
          <p:cNvPr id="29702" name="ZoneTexte 9"/>
          <p:cNvSpPr txBox="1">
            <a:spLocks noChangeArrowheads="1"/>
          </p:cNvSpPr>
          <p:nvPr/>
        </p:nvSpPr>
        <p:spPr bwMode="auto">
          <a:xfrm>
            <a:off x="10618788" y="3611563"/>
            <a:ext cx="1166812" cy="339725"/>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E302 Validé</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re 1"/>
          <p:cNvSpPr>
            <a:spLocks noGrp="1"/>
          </p:cNvSpPr>
          <p:nvPr>
            <p:ph type="title"/>
          </p:nvPr>
        </p:nvSpPr>
        <p:spPr>
          <a:xfrm>
            <a:off x="838200" y="365125"/>
            <a:ext cx="10515600" cy="579438"/>
          </a:xfrm>
        </p:spPr>
        <p:txBody>
          <a:bodyPr/>
          <a:lstStyle/>
          <a:p>
            <a:r>
              <a:rPr lang="fr-FR" sz="3200" b="1" smtClean="0">
                <a:solidFill>
                  <a:srgbClr val="7030A0"/>
                </a:solidFill>
              </a:rPr>
              <a:t>Validation des exigences – Tests effectués</a:t>
            </a:r>
          </a:p>
        </p:txBody>
      </p:sp>
      <p:sp>
        <p:nvSpPr>
          <p:cNvPr id="30722"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Alertes sur enchère</a:t>
            </a:r>
          </a:p>
        </p:txBody>
      </p:sp>
      <p:sp>
        <p:nvSpPr>
          <p:cNvPr id="30723" name="ZoneTexte 3"/>
          <p:cNvSpPr txBox="1">
            <a:spLocks noChangeArrowheads="1"/>
          </p:cNvSpPr>
          <p:nvPr/>
        </p:nvSpPr>
        <p:spPr bwMode="auto">
          <a:xfrm>
            <a:off x="838200" y="1498600"/>
            <a:ext cx="9780588" cy="1385888"/>
          </a:xfrm>
          <a:prstGeom prst="rect">
            <a:avLst/>
          </a:prstGeom>
          <a:noFill/>
          <a:ln w="9525">
            <a:noFill/>
            <a:miter lim="800000"/>
            <a:headEnd/>
            <a:tailEnd/>
          </a:ln>
        </p:spPr>
        <p:txBody>
          <a:bodyPr>
            <a:spAutoFit/>
          </a:bodyPr>
          <a:lstStyle/>
          <a:p>
            <a:r>
              <a:rPr lang="fr-FR" sz="1400">
                <a:solidFill>
                  <a:schemeClr val="accent2"/>
                </a:solidFill>
                <a:latin typeface="Calibri" pitchFamily="34" charset="0"/>
              </a:rPr>
              <a:t>E303 : Un acheteur doit pouvoir désactiver tout ou partie de ses alertes.</a:t>
            </a:r>
          </a:p>
          <a:p>
            <a:r>
              <a:rPr lang="fr-FR" sz="1400">
                <a:latin typeface="Calibri" pitchFamily="34" charset="0"/>
              </a:rPr>
              <a:t>Voir class Junit TestSimpleAuctionFactory, Test 4, 5, 2, 1</a:t>
            </a:r>
          </a:p>
          <a:p>
            <a:r>
              <a:rPr lang="fr-FR" sz="1400">
                <a:latin typeface="Calibri" pitchFamily="34" charset="0"/>
              </a:rPr>
              <a:t>Seul un acheteur peux configurer ses alertes, c’est donc la class Buyer qui implémente ses méthodes (voir pattern strategy)</a:t>
            </a:r>
          </a:p>
          <a:p>
            <a:r>
              <a:rPr lang="fr-FR" sz="1400">
                <a:latin typeface="Calibri" pitchFamily="34" charset="0"/>
              </a:rPr>
              <a:t>Ce test valide pour chaque alerte : </a:t>
            </a:r>
          </a:p>
          <a:p>
            <a:r>
              <a:rPr lang="fr-FR" sz="1400">
                <a:latin typeface="Calibri" pitchFamily="34" charset="0"/>
              </a:rPr>
              <a:t>Un utilisateur qui désir être alerté doit recevoir une alerte</a:t>
            </a:r>
          </a:p>
          <a:p>
            <a:r>
              <a:rPr lang="fr-FR" sz="1400">
                <a:latin typeface="Calibri" pitchFamily="34" charset="0"/>
              </a:rPr>
              <a:t>Un utilisateur qui ne désir pas être alerté ne doit pas recevoir d’alerte</a:t>
            </a:r>
          </a:p>
        </p:txBody>
      </p:sp>
      <p:sp>
        <p:nvSpPr>
          <p:cNvPr id="30724" name="ZoneTexte 6"/>
          <p:cNvSpPr txBox="1">
            <a:spLocks noChangeArrowheads="1"/>
          </p:cNvSpPr>
          <p:nvPr/>
        </p:nvSpPr>
        <p:spPr bwMode="auto">
          <a:xfrm>
            <a:off x="10618788" y="1503363"/>
            <a:ext cx="1166812" cy="338137"/>
          </a:xfrm>
          <a:prstGeom prst="rect">
            <a:avLst/>
          </a:prstGeom>
          <a:noFill/>
          <a:ln w="9525">
            <a:noFill/>
            <a:miter lim="800000"/>
            <a:headEnd/>
            <a:tailEnd/>
          </a:ln>
        </p:spPr>
        <p:txBody>
          <a:bodyPr wrap="none">
            <a:spAutoFit/>
          </a:bodyPr>
          <a:lstStyle/>
          <a:p>
            <a:r>
              <a:rPr lang="fr-FR" sz="1600" b="1">
                <a:solidFill>
                  <a:srgbClr val="00B050"/>
                </a:solidFill>
                <a:latin typeface="Calibri" pitchFamily="34" charset="0"/>
              </a:rPr>
              <a:t>E303 Validé</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re 1"/>
          <p:cNvSpPr>
            <a:spLocks noGrp="1"/>
          </p:cNvSpPr>
          <p:nvPr>
            <p:ph type="title"/>
          </p:nvPr>
        </p:nvSpPr>
        <p:spPr>
          <a:xfrm>
            <a:off x="838200" y="365125"/>
            <a:ext cx="10515600" cy="579438"/>
          </a:xfrm>
        </p:spPr>
        <p:txBody>
          <a:bodyPr/>
          <a:lstStyle/>
          <a:p>
            <a:r>
              <a:rPr lang="fr-FR" sz="3200" b="1" smtClean="0">
                <a:solidFill>
                  <a:srgbClr val="7030A0"/>
                </a:solidFill>
              </a:rPr>
              <a:t>Validation des exigences – Bilan</a:t>
            </a:r>
          </a:p>
        </p:txBody>
      </p:sp>
      <p:sp>
        <p:nvSpPr>
          <p:cNvPr id="31746"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Bilan</a:t>
            </a:r>
          </a:p>
        </p:txBody>
      </p:sp>
      <p:sp>
        <p:nvSpPr>
          <p:cNvPr id="31747" name="ZoneTexte 3"/>
          <p:cNvSpPr txBox="1">
            <a:spLocks noChangeArrowheads="1"/>
          </p:cNvSpPr>
          <p:nvPr/>
        </p:nvSpPr>
        <p:spPr bwMode="auto">
          <a:xfrm>
            <a:off x="838200" y="1498600"/>
            <a:ext cx="9780588" cy="1385888"/>
          </a:xfrm>
          <a:prstGeom prst="rect">
            <a:avLst/>
          </a:prstGeom>
          <a:noFill/>
          <a:ln w="9525">
            <a:noFill/>
            <a:miter lim="800000"/>
            <a:headEnd/>
            <a:tailEnd/>
          </a:ln>
        </p:spPr>
        <p:txBody>
          <a:bodyPr>
            <a:spAutoFit/>
          </a:bodyPr>
          <a:lstStyle/>
          <a:p>
            <a:pPr algn="just"/>
            <a:r>
              <a:rPr lang="fr-FR" sz="1400">
                <a:latin typeface="Calibri" pitchFamily="34" charset="0"/>
              </a:rPr>
              <a:t>Chaque exigence à été implémenté et validé par des tests. Nous pouvons dire que notre système fonctionne dans la limite des erreurs que les tests couvrent. La couverture de test est assez large, ce qui veux dire que le fonctionnement du système correspond bien à nos attentes.</a:t>
            </a:r>
          </a:p>
          <a:p>
            <a:pPr algn="just"/>
            <a:endParaRPr lang="fr-FR" sz="1400">
              <a:latin typeface="Calibri" pitchFamily="34" charset="0"/>
            </a:endParaRPr>
          </a:p>
          <a:p>
            <a:pPr algn="just"/>
            <a:r>
              <a:rPr lang="fr-FR" sz="1400">
                <a:solidFill>
                  <a:srgbClr val="FF0000"/>
                </a:solidFill>
                <a:latin typeface="Calibri" pitchFamily="34" charset="0"/>
              </a:rPr>
              <a:t>Ajoutez un truc si vous voulez</a:t>
            </a:r>
          </a:p>
          <a:p>
            <a:pPr algn="just"/>
            <a:endParaRPr lang="fr-FR" sz="1400">
              <a:latin typeface="Calibri"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re 1"/>
          <p:cNvSpPr>
            <a:spLocks noGrp="1"/>
          </p:cNvSpPr>
          <p:nvPr>
            <p:ph type="title"/>
          </p:nvPr>
        </p:nvSpPr>
        <p:spPr>
          <a:xfrm>
            <a:off x="838200" y="365125"/>
            <a:ext cx="10515600" cy="579438"/>
          </a:xfrm>
        </p:spPr>
        <p:txBody>
          <a:bodyPr/>
          <a:lstStyle/>
          <a:p>
            <a:r>
              <a:rPr lang="fr-FR" sz="3200" b="1" smtClean="0">
                <a:solidFill>
                  <a:srgbClr val="7030A0"/>
                </a:solidFill>
              </a:rPr>
              <a:t>Introduction</a:t>
            </a:r>
          </a:p>
        </p:txBody>
      </p:sp>
      <p:sp>
        <p:nvSpPr>
          <p:cNvPr id="14338" name="Espace réservé du contenu 2"/>
          <p:cNvSpPr>
            <a:spLocks noGrp="1"/>
          </p:cNvSpPr>
          <p:nvPr>
            <p:ph idx="1"/>
          </p:nvPr>
        </p:nvSpPr>
        <p:spPr>
          <a:xfrm>
            <a:off x="838200" y="1117600"/>
            <a:ext cx="10515600" cy="4948238"/>
          </a:xfrm>
        </p:spPr>
        <p:txBody>
          <a:bodyPr/>
          <a:lstStyle/>
          <a:p>
            <a:pPr marL="0" indent="0">
              <a:buFont typeface="Arial" charset="0"/>
              <a:buNone/>
            </a:pPr>
            <a:r>
              <a:rPr lang="fr-FR" b="1" smtClean="0">
                <a:solidFill>
                  <a:srgbClr val="00B050"/>
                </a:solidFill>
              </a:rPr>
              <a:t>Réalisation d’une liste d’exigence</a:t>
            </a:r>
          </a:p>
          <a:p>
            <a:pPr marL="0" indent="0">
              <a:buFont typeface="Arial" charset="0"/>
              <a:buNone/>
            </a:pPr>
            <a:endParaRPr lang="fr-FR" sz="1400" smtClean="0"/>
          </a:p>
          <a:p>
            <a:pPr marL="0" indent="0">
              <a:buFont typeface="Arial" charset="0"/>
              <a:buNone/>
            </a:pPr>
            <a:r>
              <a:rPr lang="fr-FR" sz="1400" smtClean="0"/>
              <a:t>Pour faciliter la mise en œuvre du projet, nous avons repris le cahier des charges initiale et l’avons transformer en une liste d’exigences. Ces exigences sont divisées en 3 groupes: Utilisateur, Enchère, Alerte sur enchère.</a:t>
            </a:r>
          </a:p>
          <a:p>
            <a:pPr marL="0" indent="0">
              <a:buFont typeface="Arial" charset="0"/>
              <a:buNone/>
            </a:pPr>
            <a:r>
              <a:rPr lang="fr-FR" sz="1400" smtClean="0"/>
              <a:t>Pour respecter l’approche TDD, chaque exigence sera rattaché à un ou plusieurs tests qui validerons sont fonctionnement.</a:t>
            </a:r>
          </a:p>
          <a:p>
            <a:pPr marL="0" indent="0">
              <a:buFont typeface="Arial" charset="0"/>
              <a:buNone/>
            </a:pPr>
            <a:r>
              <a:rPr lang="fr-FR" sz="1400" smtClean="0"/>
              <a:t>Chaque test est consultable et regroupé dans différents fichiers en fonction de la fonctionnalité testé. L’affichage de chaque test est balisé dans la console pour une lecture plus facile. Un test est identifié par le fichier ou il est écris et son numéro.</a:t>
            </a:r>
          </a:p>
          <a:p>
            <a:pPr marL="0" indent="0">
              <a:buFont typeface="Arial" charset="0"/>
              <a:buNone/>
            </a:pPr>
            <a:r>
              <a:rPr lang="fr-FR" sz="1400" smtClean="0"/>
              <a:t>Les numéros ne sont pas forcément ordonnés, car le projet n’a pas été développé en suivant les exigences dans l’ordre.</a:t>
            </a:r>
          </a:p>
          <a:p>
            <a:pPr marL="0" indent="0">
              <a:buFont typeface="Arial" charset="0"/>
              <a:buNone/>
            </a:pPr>
            <a:endParaRPr lang="fr-FR" sz="1400" smtClean="0"/>
          </a:p>
        </p:txBody>
      </p:sp>
      <p:grpSp>
        <p:nvGrpSpPr>
          <p:cNvPr id="14339" name="Groupe 3"/>
          <p:cNvGrpSpPr>
            <a:grpSpLocks/>
          </p:cNvGrpSpPr>
          <p:nvPr/>
        </p:nvGrpSpPr>
        <p:grpSpPr bwMode="auto">
          <a:xfrm>
            <a:off x="3748088" y="3741738"/>
            <a:ext cx="4695825" cy="2090737"/>
            <a:chOff x="3502742" y="2952704"/>
            <a:chExt cx="4695825" cy="2091154"/>
          </a:xfrm>
        </p:grpSpPr>
        <p:pic>
          <p:nvPicPr>
            <p:cNvPr id="14340" name="Image 4"/>
            <p:cNvPicPr>
              <a:picLocks noChangeAspect="1"/>
            </p:cNvPicPr>
            <p:nvPr/>
          </p:nvPicPr>
          <p:blipFill>
            <a:blip r:embed="rId2"/>
            <a:srcRect/>
            <a:stretch>
              <a:fillRect/>
            </a:stretch>
          </p:blipFill>
          <p:spPr bwMode="auto">
            <a:xfrm>
              <a:off x="3502742" y="2952704"/>
              <a:ext cx="4695825" cy="1752600"/>
            </a:xfrm>
            <a:prstGeom prst="rect">
              <a:avLst/>
            </a:prstGeom>
            <a:noFill/>
            <a:ln w="9525">
              <a:noFill/>
              <a:miter lim="800000"/>
              <a:headEnd/>
              <a:tailEnd/>
            </a:ln>
          </p:spPr>
        </p:pic>
        <p:sp>
          <p:nvSpPr>
            <p:cNvPr id="14341" name="ZoneTexte 5"/>
            <p:cNvSpPr txBox="1">
              <a:spLocks noChangeArrowheads="1"/>
            </p:cNvSpPr>
            <p:nvPr/>
          </p:nvSpPr>
          <p:spPr bwMode="auto">
            <a:xfrm>
              <a:off x="4320023" y="4705304"/>
              <a:ext cx="2614177" cy="338554"/>
            </a:xfrm>
            <a:prstGeom prst="rect">
              <a:avLst/>
            </a:prstGeom>
            <a:noFill/>
            <a:ln w="9525">
              <a:noFill/>
              <a:miter lim="800000"/>
              <a:headEnd/>
              <a:tailEnd/>
            </a:ln>
          </p:spPr>
          <p:txBody>
            <a:bodyPr wrap="none">
              <a:spAutoFit/>
            </a:bodyPr>
            <a:lstStyle/>
            <a:p>
              <a:r>
                <a:rPr lang="fr-FR" sz="1600">
                  <a:latin typeface="Calibri" pitchFamily="34" charset="0"/>
                </a:rPr>
                <a:t>Exemple du résultat d’un test</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re 1"/>
          <p:cNvSpPr>
            <a:spLocks noGrp="1"/>
          </p:cNvSpPr>
          <p:nvPr>
            <p:ph type="title"/>
          </p:nvPr>
        </p:nvSpPr>
        <p:spPr>
          <a:xfrm>
            <a:off x="838200" y="365125"/>
            <a:ext cx="10515600" cy="579438"/>
          </a:xfrm>
        </p:spPr>
        <p:txBody>
          <a:bodyPr/>
          <a:lstStyle/>
          <a:p>
            <a:r>
              <a:rPr lang="fr-FR" sz="3200" b="1" smtClean="0">
                <a:solidFill>
                  <a:srgbClr val="7030A0"/>
                </a:solidFill>
              </a:rPr>
              <a:t>Infrastructure nécessaire</a:t>
            </a:r>
          </a:p>
        </p:txBody>
      </p:sp>
      <p:sp>
        <p:nvSpPr>
          <p:cNvPr id="32770" name="Rectangle 2"/>
          <p:cNvSpPr>
            <a:spLocks noChangeArrowheads="1"/>
          </p:cNvSpPr>
          <p:nvPr/>
        </p:nvSpPr>
        <p:spPr bwMode="auto">
          <a:xfrm>
            <a:off x="838200" y="1130300"/>
            <a:ext cx="7991475"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Exemple d’infrastructure qui aurait pu être utilisé pour déployer le système</a:t>
            </a:r>
          </a:p>
        </p:txBody>
      </p:sp>
      <p:graphicFrame>
        <p:nvGraphicFramePr>
          <p:cNvPr id="32774" name="Object 6"/>
          <p:cNvGraphicFramePr>
            <a:graphicFrameLocks noChangeAspect="1"/>
          </p:cNvGraphicFramePr>
          <p:nvPr/>
        </p:nvGraphicFramePr>
        <p:xfrm>
          <a:off x="2773363" y="1577975"/>
          <a:ext cx="6650037" cy="5011738"/>
        </p:xfrm>
        <a:graphic>
          <a:graphicData uri="http://schemas.openxmlformats.org/presentationml/2006/ole">
            <p:oleObj spid="_x0000_s32774" name="Visio" r:id="rId3" imgW="8216383" imgH="6191239" progId="Visio.Drawing.11">
              <p:embed/>
            </p:oleObj>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re 1"/>
          <p:cNvSpPr>
            <a:spLocks noGrp="1"/>
          </p:cNvSpPr>
          <p:nvPr>
            <p:ph type="title"/>
          </p:nvPr>
        </p:nvSpPr>
        <p:spPr>
          <a:xfrm>
            <a:off x="838200" y="365125"/>
            <a:ext cx="10515600" cy="579438"/>
          </a:xfrm>
        </p:spPr>
        <p:txBody>
          <a:bodyPr/>
          <a:lstStyle/>
          <a:p>
            <a:r>
              <a:rPr lang="fr-FR" sz="3200" b="1" smtClean="0">
                <a:solidFill>
                  <a:srgbClr val="7030A0"/>
                </a:solidFill>
              </a:rPr>
              <a:t>Logiciel utilisé pour l’UML</a:t>
            </a:r>
          </a:p>
        </p:txBody>
      </p:sp>
      <p:sp>
        <p:nvSpPr>
          <p:cNvPr id="33794" name="Rectangle 2"/>
          <p:cNvSpPr>
            <a:spLocks noChangeArrowheads="1"/>
          </p:cNvSpPr>
          <p:nvPr/>
        </p:nvSpPr>
        <p:spPr bwMode="auto">
          <a:xfrm>
            <a:off x="838200" y="1130300"/>
            <a:ext cx="6096000" cy="368300"/>
          </a:xfrm>
          <a:prstGeom prst="rect">
            <a:avLst/>
          </a:prstGeom>
          <a:noFill/>
          <a:ln w="9525">
            <a:noFill/>
            <a:miter lim="800000"/>
            <a:headEnd/>
            <a:tailEnd/>
          </a:ln>
        </p:spPr>
        <p:txBody>
          <a:bodyPr>
            <a:spAutoFit/>
          </a:bodyPr>
          <a:lstStyle/>
          <a:p>
            <a:r>
              <a:rPr lang="fr-FR" b="1">
                <a:solidFill>
                  <a:srgbClr val="00B050"/>
                </a:solidFill>
                <a:latin typeface="Calibri" pitchFamily="34" charset="0"/>
              </a:rPr>
              <a:t>Plugin Eclipse &lt;&lt; ObjectAid UML Explorer &gt;&gt;</a:t>
            </a:r>
          </a:p>
        </p:txBody>
      </p:sp>
      <p:pic>
        <p:nvPicPr>
          <p:cNvPr id="33795" name="Image 8"/>
          <p:cNvPicPr>
            <a:picLocks noChangeAspect="1"/>
          </p:cNvPicPr>
          <p:nvPr/>
        </p:nvPicPr>
        <p:blipFill>
          <a:blip r:embed="rId2"/>
          <a:srcRect/>
          <a:stretch>
            <a:fillRect/>
          </a:stretch>
        </p:blipFill>
        <p:spPr bwMode="auto">
          <a:xfrm>
            <a:off x="596900" y="2222500"/>
            <a:ext cx="4667250" cy="1304925"/>
          </a:xfrm>
          <a:prstGeom prst="rect">
            <a:avLst/>
          </a:prstGeom>
          <a:noFill/>
          <a:ln w="9525">
            <a:noFill/>
            <a:miter lim="800000"/>
            <a:headEnd/>
            <a:tailEnd/>
          </a:ln>
        </p:spPr>
      </p:pic>
      <p:sp>
        <p:nvSpPr>
          <p:cNvPr id="33796" name="ZoneTexte 10"/>
          <p:cNvSpPr txBox="1">
            <a:spLocks noChangeArrowheads="1"/>
          </p:cNvSpPr>
          <p:nvPr/>
        </p:nvSpPr>
        <p:spPr bwMode="auto">
          <a:xfrm>
            <a:off x="461963" y="4116388"/>
            <a:ext cx="5830887" cy="1201737"/>
          </a:xfrm>
          <a:prstGeom prst="rect">
            <a:avLst/>
          </a:prstGeom>
          <a:noFill/>
          <a:ln w="9525">
            <a:noFill/>
            <a:miter lim="800000"/>
            <a:headEnd/>
            <a:tailEnd/>
          </a:ln>
        </p:spPr>
        <p:txBody>
          <a:bodyPr>
            <a:spAutoFit/>
          </a:bodyPr>
          <a:lstStyle/>
          <a:p>
            <a:r>
              <a:rPr lang="fr-FR">
                <a:latin typeface="Calibri" pitchFamily="34" charset="0"/>
              </a:rPr>
              <a:t>Installation : </a:t>
            </a:r>
            <a:r>
              <a:rPr lang="fr-FR">
                <a:latin typeface="Calibri" pitchFamily="34" charset="0"/>
                <a:hlinkClick r:id="rId3"/>
              </a:rPr>
              <a:t>http://www.objectaid.com/installation</a:t>
            </a:r>
            <a:endParaRPr lang="fr-FR">
              <a:latin typeface="Calibri" pitchFamily="34" charset="0"/>
            </a:endParaRPr>
          </a:p>
          <a:p>
            <a:r>
              <a:rPr lang="fr-FR">
                <a:latin typeface="Calibri" pitchFamily="34" charset="0"/>
              </a:rPr>
              <a:t>Téléchargement : </a:t>
            </a:r>
            <a:r>
              <a:rPr lang="fr-FR">
                <a:latin typeface="Calibri" pitchFamily="34" charset="0"/>
                <a:hlinkClick r:id="rId4"/>
              </a:rPr>
              <a:t>http://www.objectaid.com/download</a:t>
            </a:r>
            <a:endParaRPr lang="fr-FR">
              <a:latin typeface="Calibri" pitchFamily="34" charset="0"/>
            </a:endParaRPr>
          </a:p>
          <a:p>
            <a:r>
              <a:rPr lang="fr-FR">
                <a:latin typeface="Calibri" pitchFamily="34" charset="0"/>
              </a:rPr>
              <a:t>Tutoriel : </a:t>
            </a:r>
            <a:r>
              <a:rPr lang="fr-FR">
                <a:latin typeface="Calibri" pitchFamily="34" charset="0"/>
                <a:hlinkClick r:id="rId5"/>
              </a:rPr>
              <a:t>http://www.objectaid.com/class-diagram</a:t>
            </a:r>
            <a:endParaRPr lang="fr-FR">
              <a:latin typeface="Calibri" pitchFamily="34" charset="0"/>
            </a:endParaRPr>
          </a:p>
          <a:p>
            <a:endParaRPr lang="fr-FR">
              <a:latin typeface="Calibri" pitchFamily="34" charset="0"/>
            </a:endParaRPr>
          </a:p>
        </p:txBody>
      </p:sp>
      <p:sp>
        <p:nvSpPr>
          <p:cNvPr id="33797" name="ZoneTexte 11"/>
          <p:cNvSpPr txBox="1">
            <a:spLocks noChangeArrowheads="1"/>
          </p:cNvSpPr>
          <p:nvPr/>
        </p:nvSpPr>
        <p:spPr bwMode="auto">
          <a:xfrm>
            <a:off x="6391275" y="2222500"/>
            <a:ext cx="4795838" cy="2030413"/>
          </a:xfrm>
          <a:prstGeom prst="rect">
            <a:avLst/>
          </a:prstGeom>
          <a:noFill/>
          <a:ln w="9525">
            <a:noFill/>
            <a:miter lim="800000"/>
            <a:headEnd/>
            <a:tailEnd/>
          </a:ln>
        </p:spPr>
        <p:txBody>
          <a:bodyPr>
            <a:spAutoFit/>
          </a:bodyPr>
          <a:lstStyle/>
          <a:p>
            <a:pPr algn="just"/>
            <a:r>
              <a:rPr lang="fr-FR">
                <a:latin typeface="Calibri" pitchFamily="34" charset="0"/>
              </a:rPr>
              <a:t>Ce plugin est vraiment simple d’utilisation, il faut juste créer un nouveau schémas et glisser les classes de ses packages sur le schémas.</a:t>
            </a:r>
          </a:p>
          <a:p>
            <a:pPr algn="just"/>
            <a:endParaRPr lang="fr-FR">
              <a:latin typeface="Calibri" pitchFamily="34" charset="0"/>
            </a:endParaRPr>
          </a:p>
          <a:p>
            <a:pPr algn="just"/>
            <a:r>
              <a:rPr lang="fr-FR">
                <a:latin typeface="Calibri" pitchFamily="34" charset="0"/>
              </a:rPr>
              <a:t>Le plugin se charge du reste. Il est possible de d’ajuster le diagrammes manuellement, comme dans un logiciel de schémas.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re 1"/>
          <p:cNvSpPr>
            <a:spLocks noGrp="1"/>
          </p:cNvSpPr>
          <p:nvPr>
            <p:ph type="title"/>
          </p:nvPr>
        </p:nvSpPr>
        <p:spPr>
          <a:xfrm>
            <a:off x="838200" y="365125"/>
            <a:ext cx="10515600" cy="579438"/>
          </a:xfrm>
        </p:spPr>
        <p:txBody>
          <a:bodyPr/>
          <a:lstStyle/>
          <a:p>
            <a:r>
              <a:rPr lang="fr-FR" sz="3200" b="1" smtClean="0">
                <a:solidFill>
                  <a:srgbClr val="7030A0"/>
                </a:solidFill>
              </a:rPr>
              <a:t>Exigences</a:t>
            </a:r>
          </a:p>
        </p:txBody>
      </p:sp>
      <p:sp>
        <p:nvSpPr>
          <p:cNvPr id="3" name="Espace réservé du contenu 2"/>
          <p:cNvSpPr>
            <a:spLocks noGrp="1"/>
          </p:cNvSpPr>
          <p:nvPr>
            <p:ph idx="1"/>
          </p:nvPr>
        </p:nvSpPr>
        <p:spPr/>
        <p:txBody>
          <a:bodyPr rtlCol="0">
            <a:normAutofit/>
          </a:bodyPr>
          <a:lstStyle/>
          <a:p>
            <a:pPr marL="0" indent="0" fontAlgn="auto">
              <a:spcAft>
                <a:spcPts val="0"/>
              </a:spcAft>
              <a:buFont typeface="Arial" panose="020B0604020202020204" pitchFamily="34" charset="0"/>
              <a:buNone/>
              <a:defRPr/>
            </a:pPr>
            <a:r>
              <a:rPr lang="fr-FR" b="1" dirty="0">
                <a:solidFill>
                  <a:srgbClr val="00B050"/>
                </a:solidFill>
              </a:rPr>
              <a:t>Utilisateurs</a:t>
            </a:r>
          </a:p>
          <a:p>
            <a:pPr fontAlgn="auto">
              <a:spcAft>
                <a:spcPts val="0"/>
              </a:spcAft>
              <a:buFont typeface="Arial" panose="020B0604020202020204" pitchFamily="34" charset="0"/>
              <a:buChar char="•"/>
              <a:defRPr/>
            </a:pPr>
            <a:r>
              <a:rPr lang="fr-FR" sz="2000" dirty="0"/>
              <a:t>E100 : Le système doit permettre de créer des utilisateurs.</a:t>
            </a:r>
          </a:p>
          <a:p>
            <a:pPr fontAlgn="auto">
              <a:spcAft>
                <a:spcPts val="0"/>
              </a:spcAft>
              <a:buFont typeface="Arial" panose="020B0604020202020204" pitchFamily="34" charset="0"/>
              <a:buChar char="•"/>
              <a:defRPr/>
            </a:pPr>
            <a:r>
              <a:rPr lang="fr-FR" sz="2000" dirty="0"/>
              <a:t>E101 : Un utilisateur est identifié par son login, et possède un nom et un prénom.</a:t>
            </a:r>
          </a:p>
          <a:p>
            <a:pPr fontAlgn="auto">
              <a:spcAft>
                <a:spcPts val="0"/>
              </a:spcAft>
              <a:buFont typeface="Arial" panose="020B0604020202020204" pitchFamily="34" charset="0"/>
              <a:buChar char="•"/>
              <a:defRPr/>
            </a:pPr>
            <a:r>
              <a:rPr lang="fr-FR" sz="2000" dirty="0"/>
              <a:t>E102 : Un utilisateur peut-être acheteur ou vendeur.</a:t>
            </a:r>
          </a:p>
          <a:p>
            <a:pPr fontAlgn="auto">
              <a:spcAft>
                <a:spcPts val="0"/>
              </a:spcAft>
              <a:buFont typeface="Arial" panose="020B0604020202020204" pitchFamily="34" charset="0"/>
              <a:buChar char="•"/>
              <a:defRPr/>
            </a:pPr>
            <a:r>
              <a:rPr lang="fr-FR" sz="2000" dirty="0"/>
              <a:t>E103 : Un vendeur peut créer et publier une enchère.</a:t>
            </a:r>
          </a:p>
          <a:p>
            <a:pPr fontAlgn="auto">
              <a:spcAft>
                <a:spcPts val="0"/>
              </a:spcAft>
              <a:buFont typeface="Arial" panose="020B0604020202020204" pitchFamily="34" charset="0"/>
              <a:buChar char="•"/>
              <a:defRPr/>
            </a:pPr>
            <a:r>
              <a:rPr lang="fr-FR" sz="2000" dirty="0"/>
              <a:t>E105 : Un acheteur peut faire des offres sur les enchères d’autres utilisateurs.</a:t>
            </a:r>
          </a:p>
          <a:p>
            <a:pPr fontAlgn="auto">
              <a:spcAft>
                <a:spcPts val="0"/>
              </a:spcAft>
              <a:buFont typeface="Arial" panose="020B0604020202020204" pitchFamily="34" charset="0"/>
              <a:buChar char="•"/>
              <a:defRPr/>
            </a:pPr>
            <a:r>
              <a:rPr lang="fr-FR" sz="2000" dirty="0"/>
              <a:t>E106 : Un acheteur ne peut pas faire d’offre sur une enchère non publiée.</a:t>
            </a:r>
          </a:p>
          <a:p>
            <a:pPr marL="0" indent="0" fontAlgn="auto">
              <a:spcAft>
                <a:spcPts val="0"/>
              </a:spcAft>
              <a:buFont typeface="Arial" panose="020B0604020202020204" pitchFamily="34" charset="0"/>
              <a:buNone/>
              <a:defRPr/>
            </a:pPr>
            <a:endParaRPr lang="fr-F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re 1"/>
          <p:cNvSpPr>
            <a:spLocks noGrp="1"/>
          </p:cNvSpPr>
          <p:nvPr>
            <p:ph type="title"/>
          </p:nvPr>
        </p:nvSpPr>
        <p:spPr>
          <a:xfrm>
            <a:off x="838200" y="365125"/>
            <a:ext cx="10515600" cy="579438"/>
          </a:xfrm>
        </p:spPr>
        <p:txBody>
          <a:bodyPr/>
          <a:lstStyle/>
          <a:p>
            <a:r>
              <a:rPr lang="fr-FR" sz="3200" b="1" smtClean="0">
                <a:solidFill>
                  <a:srgbClr val="7030A0"/>
                </a:solidFill>
              </a:rPr>
              <a:t>Exigences</a:t>
            </a:r>
          </a:p>
        </p:txBody>
      </p:sp>
      <p:sp>
        <p:nvSpPr>
          <p:cNvPr id="3" name="Espace réservé du contenu 2"/>
          <p:cNvSpPr>
            <a:spLocks noGrp="1"/>
          </p:cNvSpPr>
          <p:nvPr>
            <p:ph idx="1"/>
          </p:nvPr>
        </p:nvSpPr>
        <p:spPr>
          <a:xfrm>
            <a:off x="838200" y="944563"/>
            <a:ext cx="11187113" cy="5761037"/>
          </a:xfrm>
        </p:spPr>
        <p:txBody>
          <a:bodyPr rtlCol="0">
            <a:normAutofit fontScale="32500" lnSpcReduction="20000"/>
          </a:bodyPr>
          <a:lstStyle/>
          <a:p>
            <a:pPr marL="0" indent="0" fontAlgn="auto">
              <a:spcAft>
                <a:spcPts val="0"/>
              </a:spcAft>
              <a:buFont typeface="Arial" panose="020B0604020202020204" pitchFamily="34" charset="0"/>
              <a:buNone/>
              <a:defRPr/>
            </a:pPr>
            <a:r>
              <a:rPr lang="fr-FR" sz="8600" b="1" dirty="0">
                <a:solidFill>
                  <a:srgbClr val="00B050"/>
                </a:solidFill>
              </a:rPr>
              <a:t>Enchères</a:t>
            </a:r>
          </a:p>
          <a:p>
            <a:pPr fontAlgn="auto">
              <a:spcAft>
                <a:spcPts val="0"/>
              </a:spcAft>
              <a:buFont typeface="Arial" panose="020B0604020202020204" pitchFamily="34" charset="0"/>
              <a:buChar char="•"/>
              <a:defRPr/>
            </a:pPr>
            <a:r>
              <a:rPr lang="fr-FR" sz="4900" dirty="0"/>
              <a:t>E200 : Une enchère repose sur la vente d'un objet.</a:t>
            </a:r>
          </a:p>
          <a:p>
            <a:pPr fontAlgn="auto">
              <a:spcAft>
                <a:spcPts val="0"/>
              </a:spcAft>
              <a:buFont typeface="Arial" panose="020B0604020202020204" pitchFamily="34" charset="0"/>
              <a:buChar char="•"/>
              <a:defRPr/>
            </a:pPr>
            <a:r>
              <a:rPr lang="fr-FR" sz="4900" dirty="0"/>
              <a:t>E201 : Un objet est caractérisé par son identifiant et sa description.</a:t>
            </a:r>
          </a:p>
          <a:p>
            <a:pPr fontAlgn="auto">
              <a:spcAft>
                <a:spcPts val="0"/>
              </a:spcAft>
              <a:buFont typeface="Arial" panose="020B0604020202020204" pitchFamily="34" charset="0"/>
              <a:buChar char="•"/>
              <a:defRPr/>
            </a:pPr>
            <a:r>
              <a:rPr lang="fr-FR" sz="4900" dirty="0"/>
              <a:t>E202 : Une enchère est caractérisée par une date limite, au-delà de laquelle l'enchère se termine.</a:t>
            </a:r>
          </a:p>
          <a:p>
            <a:pPr fontAlgn="auto">
              <a:spcAft>
                <a:spcPts val="0"/>
              </a:spcAft>
              <a:buFont typeface="Arial" panose="020B0604020202020204" pitchFamily="34" charset="0"/>
              <a:buChar char="•"/>
              <a:defRPr/>
            </a:pPr>
            <a:r>
              <a:rPr lang="fr-FR" sz="4900" dirty="0"/>
              <a:t>E203 : Il est possible d'émettre des offres sur une enchère dès que celle-ci est publiée.</a:t>
            </a:r>
          </a:p>
          <a:p>
            <a:pPr fontAlgn="auto">
              <a:spcAft>
                <a:spcPts val="0"/>
              </a:spcAft>
              <a:buFont typeface="Arial" panose="020B0604020202020204" pitchFamily="34" charset="0"/>
              <a:buChar char="•"/>
              <a:defRPr/>
            </a:pPr>
            <a:r>
              <a:rPr lang="fr-FR" sz="4900" dirty="0"/>
              <a:t>E204 : Une offre est caractérisée par son émetteur (l'utilisateur acheteur) et un prix.</a:t>
            </a:r>
          </a:p>
          <a:p>
            <a:pPr fontAlgn="auto">
              <a:spcAft>
                <a:spcPts val="0"/>
              </a:spcAft>
              <a:buFont typeface="Arial" panose="020B0604020202020204" pitchFamily="34" charset="0"/>
              <a:buChar char="•"/>
              <a:defRPr/>
            </a:pPr>
            <a:r>
              <a:rPr lang="fr-FR" sz="4900" dirty="0"/>
              <a:t>E205 : Le vendeur a la possibilité de préciser un prix minimum pour son enchère.</a:t>
            </a:r>
          </a:p>
          <a:p>
            <a:pPr fontAlgn="auto">
              <a:spcAft>
                <a:spcPts val="0"/>
              </a:spcAft>
              <a:buFont typeface="Arial" panose="020B0604020202020204" pitchFamily="34" charset="0"/>
              <a:buChar char="•"/>
              <a:defRPr/>
            </a:pPr>
            <a:r>
              <a:rPr lang="fr-FR" sz="4900" dirty="0"/>
              <a:t>E206 : Il n'est pas possible d'émettre une offre en dessous du prix minimum.</a:t>
            </a:r>
          </a:p>
          <a:p>
            <a:pPr fontAlgn="auto">
              <a:spcAft>
                <a:spcPts val="0"/>
              </a:spcAft>
              <a:buFont typeface="Arial" panose="020B0604020202020204" pitchFamily="34" charset="0"/>
              <a:buChar char="•"/>
              <a:defRPr/>
            </a:pPr>
            <a:r>
              <a:rPr lang="fr-FR" sz="4900" dirty="0"/>
              <a:t>E207 : Le prix minimum d'une enchère est visible pour tous les utilisateurs du système.</a:t>
            </a:r>
          </a:p>
          <a:p>
            <a:pPr fontAlgn="auto">
              <a:spcAft>
                <a:spcPts val="0"/>
              </a:spcAft>
              <a:buFont typeface="Arial" panose="020B0604020202020204" pitchFamily="34" charset="0"/>
              <a:buChar char="•"/>
              <a:defRPr/>
            </a:pPr>
            <a:r>
              <a:rPr lang="fr-FR" sz="4900" dirty="0"/>
              <a:t>E208 : Le vendeur a la possibilité de préciser un prix de « réserve » pour son enchère.</a:t>
            </a:r>
          </a:p>
          <a:p>
            <a:pPr fontAlgn="auto">
              <a:spcAft>
                <a:spcPts val="0"/>
              </a:spcAft>
              <a:buFont typeface="Arial" panose="020B0604020202020204" pitchFamily="34" charset="0"/>
              <a:buChar char="•"/>
              <a:defRPr/>
            </a:pPr>
            <a:r>
              <a:rPr lang="fr-FR" sz="4900" dirty="0"/>
              <a:t>E209 : Un acheteur peut savoir si le prix de réserve a été atteint par son offre ou par celle d'un autre acheteur.</a:t>
            </a:r>
          </a:p>
          <a:p>
            <a:pPr fontAlgn="auto">
              <a:spcAft>
                <a:spcPts val="0"/>
              </a:spcAft>
              <a:buFont typeface="Arial" panose="020B0604020202020204" pitchFamily="34" charset="0"/>
              <a:buChar char="•"/>
              <a:defRPr/>
            </a:pPr>
            <a:r>
              <a:rPr lang="fr-FR" sz="4900" dirty="0"/>
              <a:t>E210 : Le vendeur à la possibilité d'annuler une enchère, si et seulement si, aucune offre sur cette enchère n'a atteint le prix de </a:t>
            </a:r>
            <a:r>
              <a:rPr lang="fr-FR" sz="4900" dirty="0" smtClean="0"/>
              <a:t>	réserve </a:t>
            </a:r>
            <a:r>
              <a:rPr lang="fr-FR" sz="4900" dirty="0"/>
              <a:t>de l'enchère.</a:t>
            </a:r>
          </a:p>
          <a:p>
            <a:pPr fontAlgn="auto">
              <a:spcAft>
                <a:spcPts val="0"/>
              </a:spcAft>
              <a:buFont typeface="Arial" panose="020B0604020202020204" pitchFamily="34" charset="0"/>
              <a:buChar char="•"/>
              <a:defRPr/>
            </a:pPr>
            <a:r>
              <a:rPr lang="fr-FR" sz="4900" dirty="0"/>
              <a:t>E211 : Un vendeur ne peut pas émettre une offre sur une de ses enchères.</a:t>
            </a:r>
          </a:p>
          <a:p>
            <a:pPr fontAlgn="auto">
              <a:spcAft>
                <a:spcPts val="0"/>
              </a:spcAft>
              <a:buFont typeface="Arial" panose="020B0604020202020204" pitchFamily="34" charset="0"/>
              <a:buChar char="•"/>
              <a:defRPr/>
            </a:pPr>
            <a:r>
              <a:rPr lang="fr-FR" sz="4900" dirty="0"/>
              <a:t>E213 : Une enchère doit toujours être dans un des états possibles suivants :</a:t>
            </a:r>
          </a:p>
          <a:p>
            <a:pPr lvl="1" fontAlgn="auto">
              <a:spcAft>
                <a:spcPts val="0"/>
              </a:spcAft>
              <a:buFont typeface="Wingdings" panose="05000000000000000000" pitchFamily="2" charset="2"/>
              <a:buChar char="Ø"/>
              <a:defRPr/>
            </a:pPr>
            <a:r>
              <a:rPr lang="fr-FR" sz="4900" dirty="0" smtClean="0"/>
              <a:t>E213.1 : Etat </a:t>
            </a:r>
            <a:r>
              <a:rPr lang="fr-FR" sz="4900" dirty="0"/>
              <a:t>créée : l'enchère n'est visible que par le vendeur.</a:t>
            </a:r>
          </a:p>
          <a:p>
            <a:pPr lvl="1" fontAlgn="auto">
              <a:spcAft>
                <a:spcPts val="0"/>
              </a:spcAft>
              <a:buFont typeface="Wingdings" panose="05000000000000000000" pitchFamily="2" charset="2"/>
              <a:buChar char="Ø"/>
              <a:defRPr/>
            </a:pPr>
            <a:r>
              <a:rPr lang="fr-FR" sz="4900" dirty="0" smtClean="0"/>
              <a:t>E213.2 : tat </a:t>
            </a:r>
            <a:r>
              <a:rPr lang="fr-FR" sz="4900" dirty="0"/>
              <a:t>publiée : l'enchère est visible par tous les utilisateurs du système</a:t>
            </a:r>
          </a:p>
          <a:p>
            <a:pPr lvl="1" fontAlgn="auto">
              <a:spcAft>
                <a:spcPts val="0"/>
              </a:spcAft>
              <a:buFont typeface="Wingdings" panose="05000000000000000000" pitchFamily="2" charset="2"/>
              <a:buChar char="Ø"/>
              <a:defRPr/>
            </a:pPr>
            <a:r>
              <a:rPr lang="fr-FR" sz="4900" dirty="0" smtClean="0"/>
              <a:t>E213.3 : Etat </a:t>
            </a:r>
            <a:r>
              <a:rPr lang="fr-FR" sz="4900" dirty="0"/>
              <a:t>annulée : l'enchère est annulée par le vendeur. Cette enchère reste visible dans le système par le </a:t>
            </a:r>
            <a:r>
              <a:rPr lang="fr-FR" sz="4900" dirty="0" smtClean="0"/>
              <a:t>vendeur </a:t>
            </a:r>
            <a:r>
              <a:rPr lang="fr-FR" sz="4900" dirty="0"/>
              <a:t>et </a:t>
            </a:r>
            <a:r>
              <a:rPr lang="fr-FR" sz="4900" dirty="0" smtClean="0"/>
              <a:t>	tous </a:t>
            </a:r>
            <a:r>
              <a:rPr lang="fr-FR" sz="4900" dirty="0"/>
              <a:t>les </a:t>
            </a:r>
            <a:r>
              <a:rPr lang="fr-FR" sz="4900" dirty="0" smtClean="0"/>
              <a:t>acheteurs </a:t>
            </a:r>
            <a:r>
              <a:rPr lang="fr-FR" sz="4900" dirty="0"/>
              <a:t>ayant émis au moins une offre pour cette enchère.</a:t>
            </a:r>
          </a:p>
          <a:p>
            <a:pPr lvl="1" fontAlgn="auto">
              <a:spcAft>
                <a:spcPts val="0"/>
              </a:spcAft>
              <a:buFont typeface="Wingdings" panose="05000000000000000000" pitchFamily="2" charset="2"/>
              <a:buChar char="Ø"/>
              <a:defRPr/>
            </a:pPr>
            <a:r>
              <a:rPr lang="fr-FR" sz="4900" dirty="0" smtClean="0"/>
              <a:t>E213.4 : Etat </a:t>
            </a:r>
            <a:r>
              <a:rPr lang="fr-FR" sz="4900" dirty="0"/>
              <a:t>terminée : la date limite de l'enchère a été atteinte. L'offre la plus haute est celle qui remporte l'enchère.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re 1"/>
          <p:cNvSpPr>
            <a:spLocks noGrp="1"/>
          </p:cNvSpPr>
          <p:nvPr>
            <p:ph type="title"/>
          </p:nvPr>
        </p:nvSpPr>
        <p:spPr>
          <a:xfrm>
            <a:off x="838200" y="365125"/>
            <a:ext cx="10515600" cy="579438"/>
          </a:xfrm>
        </p:spPr>
        <p:txBody>
          <a:bodyPr/>
          <a:lstStyle/>
          <a:p>
            <a:r>
              <a:rPr lang="fr-FR" sz="3200" b="1" smtClean="0">
                <a:solidFill>
                  <a:srgbClr val="7030A0"/>
                </a:solidFill>
              </a:rPr>
              <a:t>Exigences</a:t>
            </a:r>
          </a:p>
        </p:txBody>
      </p:sp>
      <p:sp>
        <p:nvSpPr>
          <p:cNvPr id="3" name="Espace réservé du contenu 2"/>
          <p:cNvSpPr>
            <a:spLocks noGrp="1"/>
          </p:cNvSpPr>
          <p:nvPr>
            <p:ph idx="1"/>
          </p:nvPr>
        </p:nvSpPr>
        <p:spPr>
          <a:xfrm>
            <a:off x="838200" y="1444625"/>
            <a:ext cx="10515600" cy="4732338"/>
          </a:xfrm>
        </p:spPr>
        <p:txBody>
          <a:bodyPr rtlCol="0">
            <a:normAutofit/>
          </a:bodyPr>
          <a:lstStyle/>
          <a:p>
            <a:pPr marL="0" indent="0" fontAlgn="auto">
              <a:spcAft>
                <a:spcPts val="0"/>
              </a:spcAft>
              <a:buFont typeface="Arial" panose="020B0604020202020204" pitchFamily="34" charset="0"/>
              <a:buNone/>
              <a:defRPr/>
            </a:pPr>
            <a:r>
              <a:rPr lang="fr-FR" b="1" dirty="0" smtClean="0">
                <a:solidFill>
                  <a:srgbClr val="00B050"/>
                </a:solidFill>
              </a:rPr>
              <a:t>Alertes sur enchère</a:t>
            </a:r>
            <a:endParaRPr lang="fr-FR" dirty="0" smtClean="0"/>
          </a:p>
          <a:p>
            <a:pPr fontAlgn="auto">
              <a:spcAft>
                <a:spcPts val="0"/>
              </a:spcAft>
              <a:buFont typeface="Arial" panose="020B0604020202020204" pitchFamily="34" charset="0"/>
              <a:buChar char="•"/>
              <a:defRPr/>
            </a:pPr>
            <a:r>
              <a:rPr lang="fr-FR" sz="2000" dirty="0" smtClean="0"/>
              <a:t>E300</a:t>
            </a:r>
            <a:r>
              <a:rPr lang="fr-FR" sz="2000" dirty="0"/>
              <a:t> : Le </a:t>
            </a:r>
            <a:r>
              <a:rPr lang="fr-FR" sz="2000" dirty="0" smtClean="0"/>
              <a:t>système</a:t>
            </a:r>
            <a:r>
              <a:rPr lang="fr-FR" sz="2000" b="1" dirty="0">
                <a:solidFill>
                  <a:srgbClr val="00B050"/>
                </a:solidFill>
              </a:rPr>
              <a:t> </a:t>
            </a:r>
            <a:r>
              <a:rPr lang="fr-FR" sz="2000" dirty="0" smtClean="0"/>
              <a:t>proposer </a:t>
            </a:r>
            <a:r>
              <a:rPr lang="fr-FR" sz="2000" dirty="0"/>
              <a:t>un mécanisme d'alertes sur les enchères.</a:t>
            </a:r>
          </a:p>
          <a:p>
            <a:pPr fontAlgn="auto">
              <a:spcAft>
                <a:spcPts val="0"/>
              </a:spcAft>
              <a:buFont typeface="Arial" panose="020B0604020202020204" pitchFamily="34" charset="0"/>
              <a:buChar char="•"/>
              <a:defRPr/>
            </a:pPr>
            <a:r>
              <a:rPr lang="fr-FR" sz="2000" dirty="0"/>
              <a:t>E301 : Une alerte automatique est ajoutée sur une enchère pour prévenir le vendeur dès qu'une offre est faite sur son enchère.</a:t>
            </a:r>
          </a:p>
          <a:p>
            <a:pPr fontAlgn="auto">
              <a:spcAft>
                <a:spcPts val="0"/>
              </a:spcAft>
              <a:buFont typeface="Arial" panose="020B0604020202020204" pitchFamily="34" charset="0"/>
              <a:buChar char="•"/>
              <a:defRPr/>
            </a:pPr>
            <a:r>
              <a:rPr lang="fr-FR" sz="2000" dirty="0"/>
              <a:t>E302 : Il est doit être possible pour chaque acheteur de configurer des alertes sur une enchère pour être prévenu des événements suivants :</a:t>
            </a:r>
          </a:p>
          <a:p>
            <a:pPr lvl="1" fontAlgn="auto">
              <a:spcAft>
                <a:spcPts val="0"/>
              </a:spcAft>
              <a:buFont typeface="Wingdings" panose="05000000000000000000" pitchFamily="2" charset="2"/>
              <a:buChar char="Ø"/>
              <a:defRPr/>
            </a:pPr>
            <a:r>
              <a:rPr lang="fr-FR" sz="2000" dirty="0"/>
              <a:t>E302.1 : Le prix de réserve a été atteint par une offre.</a:t>
            </a:r>
          </a:p>
          <a:p>
            <a:pPr lvl="1" fontAlgn="auto">
              <a:spcAft>
                <a:spcPts val="0"/>
              </a:spcAft>
              <a:buFont typeface="Wingdings" panose="05000000000000000000" pitchFamily="2" charset="2"/>
              <a:buChar char="Ø"/>
              <a:defRPr/>
            </a:pPr>
            <a:r>
              <a:rPr lang="fr-FR" sz="2000" dirty="0"/>
              <a:t>E302.2 : L'enchère a été annulée par le vendeur.</a:t>
            </a:r>
          </a:p>
          <a:p>
            <a:pPr lvl="1" fontAlgn="auto">
              <a:spcAft>
                <a:spcPts val="0"/>
              </a:spcAft>
              <a:buFont typeface="Wingdings" panose="05000000000000000000" pitchFamily="2" charset="2"/>
              <a:buChar char="Ø"/>
              <a:defRPr/>
            </a:pPr>
            <a:r>
              <a:rPr lang="fr-FR" sz="2000" dirty="0"/>
              <a:t>E302.3 : Une offre supérieure à celle émise par l'acheteur a été émise par un autre </a:t>
            </a:r>
            <a:r>
              <a:rPr lang="fr-FR" sz="2000" dirty="0" smtClean="0"/>
              <a:t>acheteur.</a:t>
            </a:r>
            <a:endParaRPr lang="fr-FR" sz="2000" dirty="0"/>
          </a:p>
          <a:p>
            <a:pPr fontAlgn="auto">
              <a:spcAft>
                <a:spcPts val="0"/>
              </a:spcAft>
              <a:buFont typeface="Arial" panose="020B0604020202020204" pitchFamily="34" charset="0"/>
              <a:buChar char="•"/>
              <a:defRPr/>
            </a:pPr>
            <a:r>
              <a:rPr lang="fr-FR" sz="2000" dirty="0" smtClean="0"/>
              <a:t>E303</a:t>
            </a:r>
            <a:r>
              <a:rPr lang="fr-FR" sz="2000" dirty="0"/>
              <a:t> : Un acheteur doit pouvoir désactiver tout ou partie de ses alertes.</a:t>
            </a:r>
          </a:p>
          <a:p>
            <a:pPr marL="0" indent="0" fontAlgn="auto">
              <a:spcAft>
                <a:spcPts val="0"/>
              </a:spcAft>
              <a:buFont typeface="Arial" panose="020B0604020202020204" pitchFamily="34" charset="0"/>
              <a:buNone/>
              <a:defRPr/>
            </a:pPr>
            <a:endParaRPr lang="fr-FR" b="1" dirty="0">
              <a:solidFill>
                <a:srgbClr val="00B05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re 1"/>
          <p:cNvSpPr>
            <a:spLocks noGrp="1"/>
          </p:cNvSpPr>
          <p:nvPr>
            <p:ph type="title"/>
          </p:nvPr>
        </p:nvSpPr>
        <p:spPr>
          <a:xfrm>
            <a:off x="838200" y="365125"/>
            <a:ext cx="10515600" cy="579438"/>
          </a:xfrm>
        </p:spPr>
        <p:txBody>
          <a:bodyPr/>
          <a:lstStyle/>
          <a:p>
            <a:r>
              <a:rPr lang="fr-FR" sz="3200" b="1" smtClean="0">
                <a:solidFill>
                  <a:srgbClr val="7030A0"/>
                </a:solidFill>
              </a:rPr>
              <a:t>Architecture du système</a:t>
            </a:r>
          </a:p>
        </p:txBody>
      </p:sp>
      <p:pic>
        <p:nvPicPr>
          <p:cNvPr id="18434" name="Espace réservé du contenu 3"/>
          <p:cNvPicPr>
            <a:picLocks noGrp="1" noChangeAspect="1"/>
          </p:cNvPicPr>
          <p:nvPr>
            <p:ph idx="1"/>
          </p:nvPr>
        </p:nvPicPr>
        <p:blipFill>
          <a:blip r:embed="rId2"/>
          <a:srcRect/>
          <a:stretch>
            <a:fillRect/>
          </a:stretch>
        </p:blipFill>
        <p:spPr>
          <a:xfrm>
            <a:off x="495300" y="2101850"/>
            <a:ext cx="4552950" cy="3200400"/>
          </a:xfrm>
        </p:spPr>
      </p:pic>
      <p:sp>
        <p:nvSpPr>
          <p:cNvPr id="18435" name="ZoneTexte 4"/>
          <p:cNvSpPr txBox="1">
            <a:spLocks noChangeArrowheads="1"/>
          </p:cNvSpPr>
          <p:nvPr/>
        </p:nvSpPr>
        <p:spPr bwMode="auto">
          <a:xfrm>
            <a:off x="987425" y="1338263"/>
            <a:ext cx="1784350" cy="369887"/>
          </a:xfrm>
          <a:prstGeom prst="rect">
            <a:avLst/>
          </a:prstGeom>
          <a:noFill/>
          <a:ln w="9525">
            <a:noFill/>
            <a:miter lim="800000"/>
            <a:headEnd/>
            <a:tailEnd/>
          </a:ln>
        </p:spPr>
        <p:txBody>
          <a:bodyPr wrap="none">
            <a:spAutoFit/>
          </a:bodyPr>
          <a:lstStyle/>
          <a:p>
            <a:r>
              <a:rPr lang="fr-FR">
                <a:latin typeface="Calibri" pitchFamily="34" charset="0"/>
              </a:rPr>
              <a:t>Pattern Observer</a:t>
            </a:r>
          </a:p>
        </p:txBody>
      </p:sp>
      <p:sp>
        <p:nvSpPr>
          <p:cNvPr id="6" name="ZoneTexte 5"/>
          <p:cNvSpPr txBox="1"/>
          <p:nvPr/>
        </p:nvSpPr>
        <p:spPr>
          <a:xfrm>
            <a:off x="5249863" y="1708150"/>
            <a:ext cx="6103937" cy="4246563"/>
          </a:xfrm>
          <a:prstGeom prst="rect">
            <a:avLst/>
          </a:prstGeom>
          <a:noFill/>
        </p:spPr>
        <p:txBody>
          <a:bodyPr>
            <a:spAutoFit/>
          </a:bodyPr>
          <a:lstStyle/>
          <a:p>
            <a:pPr fontAlgn="auto">
              <a:spcBef>
                <a:spcPts val="0"/>
              </a:spcBef>
              <a:spcAft>
                <a:spcPts val="0"/>
              </a:spcAft>
              <a:defRPr/>
            </a:pPr>
            <a:r>
              <a:rPr lang="fr-FR" dirty="0">
                <a:latin typeface="+mn-lt"/>
                <a:cs typeface="+mn-cs"/>
              </a:rPr>
              <a:t>Une enchère (</a:t>
            </a:r>
            <a:r>
              <a:rPr lang="fr-FR" dirty="0" err="1">
                <a:latin typeface="+mn-lt"/>
                <a:cs typeface="+mn-cs"/>
              </a:rPr>
              <a:t>IObservable</a:t>
            </a:r>
            <a:r>
              <a:rPr lang="fr-FR" dirty="0">
                <a:latin typeface="+mn-lt"/>
                <a:cs typeface="+mn-cs"/>
              </a:rPr>
              <a:t>) est observée par 0 ou plusieurs utilisateurs (</a:t>
            </a:r>
            <a:r>
              <a:rPr lang="fr-FR" dirty="0" err="1">
                <a:latin typeface="+mn-lt"/>
                <a:cs typeface="+mn-cs"/>
              </a:rPr>
              <a:t>IObserver</a:t>
            </a:r>
            <a:r>
              <a:rPr lang="fr-FR" dirty="0">
                <a:latin typeface="+mn-lt"/>
                <a:cs typeface="+mn-cs"/>
              </a:rPr>
              <a:t>).</a:t>
            </a:r>
          </a:p>
          <a:p>
            <a:pPr fontAlgn="auto">
              <a:spcBef>
                <a:spcPts val="0"/>
              </a:spcBef>
              <a:spcAft>
                <a:spcPts val="0"/>
              </a:spcAft>
              <a:defRPr/>
            </a:pPr>
            <a:endParaRPr lang="fr-FR" dirty="0">
              <a:latin typeface="+mn-lt"/>
              <a:cs typeface="+mn-cs"/>
            </a:endParaRPr>
          </a:p>
          <a:p>
            <a:pPr fontAlgn="auto">
              <a:spcBef>
                <a:spcPts val="0"/>
              </a:spcBef>
              <a:spcAft>
                <a:spcPts val="0"/>
              </a:spcAft>
              <a:defRPr/>
            </a:pPr>
            <a:r>
              <a:rPr lang="fr-FR" dirty="0">
                <a:latin typeface="+mn-lt"/>
                <a:cs typeface="+mn-cs"/>
              </a:rPr>
              <a:t>Les utilisateurs sont donc toujours au courant des changements de l’état de l’enchère.</a:t>
            </a:r>
          </a:p>
          <a:p>
            <a:pPr fontAlgn="auto">
              <a:spcBef>
                <a:spcPts val="0"/>
              </a:spcBef>
              <a:spcAft>
                <a:spcPts val="0"/>
              </a:spcAft>
              <a:defRPr/>
            </a:pPr>
            <a:r>
              <a:rPr lang="fr-FR" dirty="0">
                <a:latin typeface="+mn-lt"/>
                <a:cs typeface="+mn-cs"/>
              </a:rPr>
              <a:t>Pour suivre une enchère, un utilisateur doit s’y abonner (S’ajouter à la liste des observateurs)</a:t>
            </a:r>
          </a:p>
          <a:p>
            <a:pPr fontAlgn="auto">
              <a:spcBef>
                <a:spcPts val="0"/>
              </a:spcBef>
              <a:spcAft>
                <a:spcPts val="0"/>
              </a:spcAft>
              <a:defRPr/>
            </a:pPr>
            <a:endParaRPr lang="fr-FR" dirty="0">
              <a:latin typeface="+mn-lt"/>
              <a:cs typeface="+mn-cs"/>
            </a:endParaRPr>
          </a:p>
          <a:p>
            <a:pPr fontAlgn="auto">
              <a:spcBef>
                <a:spcPts val="0"/>
              </a:spcBef>
              <a:spcAft>
                <a:spcPts val="0"/>
              </a:spcAft>
              <a:defRPr/>
            </a:pPr>
            <a:r>
              <a:rPr lang="fr-FR" dirty="0">
                <a:latin typeface="+mn-lt"/>
                <a:cs typeface="+mn-cs"/>
              </a:rPr>
              <a:t>Permet un couplage faible par interface</a:t>
            </a:r>
          </a:p>
          <a:p>
            <a:pPr marL="285750" indent="-285750" fontAlgn="auto">
              <a:spcBef>
                <a:spcPts val="0"/>
              </a:spcBef>
              <a:spcAft>
                <a:spcPts val="0"/>
              </a:spcAft>
              <a:buFont typeface="Arial" panose="020B0604020202020204" pitchFamily="34" charset="0"/>
              <a:buChar char="•"/>
              <a:defRPr/>
            </a:pPr>
            <a:r>
              <a:rPr lang="fr-FR" dirty="0">
                <a:latin typeface="+mn-lt"/>
                <a:cs typeface="+mn-cs"/>
              </a:rPr>
              <a:t>Permet d’ajouter des observateurs à tout moment</a:t>
            </a:r>
          </a:p>
          <a:p>
            <a:pPr marL="285750" indent="-285750" fontAlgn="auto">
              <a:spcBef>
                <a:spcPts val="0"/>
              </a:spcBef>
              <a:spcAft>
                <a:spcPts val="0"/>
              </a:spcAft>
              <a:buFont typeface="Arial" panose="020B0604020202020204" pitchFamily="34" charset="0"/>
              <a:buChar char="•"/>
              <a:defRPr/>
            </a:pPr>
            <a:r>
              <a:rPr lang="fr-FR" dirty="0">
                <a:latin typeface="+mn-lt"/>
                <a:cs typeface="+mn-cs"/>
              </a:rPr>
              <a:t>Le sujet n’est pas influencé par le type des observateurs</a:t>
            </a:r>
          </a:p>
          <a:p>
            <a:pPr marL="285750" indent="-285750" fontAlgn="auto">
              <a:spcBef>
                <a:spcPts val="0"/>
              </a:spcBef>
              <a:spcAft>
                <a:spcPts val="0"/>
              </a:spcAft>
              <a:buFont typeface="Arial" panose="020B0604020202020204" pitchFamily="34" charset="0"/>
              <a:buChar char="•"/>
              <a:defRPr/>
            </a:pPr>
            <a:r>
              <a:rPr lang="fr-FR" dirty="0">
                <a:latin typeface="+mn-lt"/>
                <a:cs typeface="+mn-cs"/>
              </a:rPr>
              <a:t>Une modification du sujet n’affecte pas les observateurs, la réciproque est également vrai.</a:t>
            </a:r>
          </a:p>
          <a:p>
            <a:pPr marL="285750" indent="-285750" fontAlgn="auto">
              <a:spcBef>
                <a:spcPts val="0"/>
              </a:spcBef>
              <a:spcAft>
                <a:spcPts val="0"/>
              </a:spcAft>
              <a:buFont typeface="Arial" panose="020B0604020202020204" pitchFamily="34" charset="0"/>
              <a:buChar char="•"/>
              <a:defRPr/>
            </a:pPr>
            <a:r>
              <a:rPr lang="fr-FR" dirty="0">
                <a:latin typeface="+mn-lt"/>
                <a:cs typeface="+mn-cs"/>
              </a:rPr>
              <a:t>Ces objets sont réutilisables indépendamment les uns des autres.</a:t>
            </a:r>
            <a:endParaRPr lang="fr-FR" dirty="0">
              <a:latin typeface="+mn-lt"/>
              <a:cs typeface="+mn-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re 1"/>
          <p:cNvSpPr>
            <a:spLocks noGrp="1"/>
          </p:cNvSpPr>
          <p:nvPr>
            <p:ph type="title"/>
          </p:nvPr>
        </p:nvSpPr>
        <p:spPr>
          <a:xfrm>
            <a:off x="838200" y="365125"/>
            <a:ext cx="10515600" cy="579438"/>
          </a:xfrm>
        </p:spPr>
        <p:txBody>
          <a:bodyPr/>
          <a:lstStyle/>
          <a:p>
            <a:r>
              <a:rPr lang="fr-FR" sz="3200" b="1" smtClean="0">
                <a:solidFill>
                  <a:srgbClr val="7030A0"/>
                </a:solidFill>
              </a:rPr>
              <a:t>Architecture du système</a:t>
            </a:r>
          </a:p>
        </p:txBody>
      </p:sp>
      <p:sp>
        <p:nvSpPr>
          <p:cNvPr id="19458" name="ZoneTexte 4"/>
          <p:cNvSpPr txBox="1">
            <a:spLocks noChangeArrowheads="1"/>
          </p:cNvSpPr>
          <p:nvPr/>
        </p:nvSpPr>
        <p:spPr bwMode="auto">
          <a:xfrm>
            <a:off x="838200" y="1228725"/>
            <a:ext cx="1679575" cy="368300"/>
          </a:xfrm>
          <a:prstGeom prst="rect">
            <a:avLst/>
          </a:prstGeom>
          <a:noFill/>
          <a:ln w="9525">
            <a:noFill/>
            <a:miter lim="800000"/>
            <a:headEnd/>
            <a:tailEnd/>
          </a:ln>
        </p:spPr>
        <p:txBody>
          <a:bodyPr wrap="none">
            <a:spAutoFit/>
          </a:bodyPr>
          <a:lstStyle/>
          <a:p>
            <a:r>
              <a:rPr lang="fr-FR">
                <a:latin typeface="Calibri" pitchFamily="34" charset="0"/>
              </a:rPr>
              <a:t>Fabrique simple</a:t>
            </a:r>
          </a:p>
        </p:txBody>
      </p:sp>
      <p:sp>
        <p:nvSpPr>
          <p:cNvPr id="19459" name="ZoneTexte 5"/>
          <p:cNvSpPr txBox="1">
            <a:spLocks noChangeArrowheads="1"/>
          </p:cNvSpPr>
          <p:nvPr/>
        </p:nvSpPr>
        <p:spPr bwMode="auto">
          <a:xfrm>
            <a:off x="6911975" y="1852613"/>
            <a:ext cx="5151438" cy="1754187"/>
          </a:xfrm>
          <a:prstGeom prst="rect">
            <a:avLst/>
          </a:prstGeom>
          <a:noFill/>
          <a:ln w="9525">
            <a:noFill/>
            <a:miter lim="800000"/>
            <a:headEnd/>
            <a:tailEnd/>
          </a:ln>
        </p:spPr>
        <p:txBody>
          <a:bodyPr>
            <a:spAutoFit/>
          </a:bodyPr>
          <a:lstStyle/>
          <a:p>
            <a:r>
              <a:rPr lang="fr-FR">
                <a:latin typeface="Calibri" pitchFamily="34" charset="0"/>
              </a:rPr>
              <a:t>Les objets clés du systèmes sont crées par des fabriques simple, elles n’existent que pour créer des objets.</a:t>
            </a:r>
          </a:p>
          <a:p>
            <a:endParaRPr lang="fr-FR">
              <a:latin typeface="Calibri" pitchFamily="34" charset="0"/>
            </a:endParaRPr>
          </a:p>
          <a:p>
            <a:endParaRPr lang="fr-FR">
              <a:latin typeface="Calibri" pitchFamily="34" charset="0"/>
            </a:endParaRPr>
          </a:p>
          <a:p>
            <a:endParaRPr lang="fr-FR">
              <a:latin typeface="Calibri" pitchFamily="34" charset="0"/>
            </a:endParaRPr>
          </a:p>
        </p:txBody>
      </p:sp>
      <p:pic>
        <p:nvPicPr>
          <p:cNvPr id="19460" name="Image 6"/>
          <p:cNvPicPr>
            <a:picLocks noChangeAspect="1"/>
          </p:cNvPicPr>
          <p:nvPr/>
        </p:nvPicPr>
        <p:blipFill>
          <a:blip r:embed="rId2"/>
          <a:srcRect/>
          <a:stretch>
            <a:fillRect/>
          </a:stretch>
        </p:blipFill>
        <p:spPr bwMode="auto">
          <a:xfrm>
            <a:off x="333375" y="1852613"/>
            <a:ext cx="6334125" cy="1885950"/>
          </a:xfrm>
          <a:prstGeom prst="rect">
            <a:avLst/>
          </a:prstGeom>
          <a:noFill/>
          <a:ln w="9525">
            <a:noFill/>
            <a:miter lim="800000"/>
            <a:headEnd/>
            <a:tailEnd/>
          </a:ln>
        </p:spPr>
      </p:pic>
      <p:sp>
        <p:nvSpPr>
          <p:cNvPr id="19461" name="ZoneTexte 7"/>
          <p:cNvSpPr txBox="1">
            <a:spLocks noChangeArrowheads="1"/>
          </p:cNvSpPr>
          <p:nvPr/>
        </p:nvSpPr>
        <p:spPr bwMode="auto">
          <a:xfrm>
            <a:off x="333375" y="4208463"/>
            <a:ext cx="11180763" cy="2030412"/>
          </a:xfrm>
          <a:prstGeom prst="rect">
            <a:avLst/>
          </a:prstGeom>
          <a:noFill/>
          <a:ln w="9525">
            <a:noFill/>
            <a:miter lim="800000"/>
            <a:headEnd/>
            <a:tailEnd/>
          </a:ln>
        </p:spPr>
        <p:txBody>
          <a:bodyPr>
            <a:spAutoFit/>
          </a:bodyPr>
          <a:lstStyle/>
          <a:p>
            <a:r>
              <a:rPr lang="fr-FR">
                <a:latin typeface="Calibri" pitchFamily="34" charset="0"/>
              </a:rPr>
              <a:t>Ceci permet de centraliser la création d’objet, les new sont toujours fait à l’intérieur de la fabrique (le constructeur de la classe fabriquée est private).</a:t>
            </a:r>
          </a:p>
          <a:p>
            <a:r>
              <a:rPr lang="fr-FR">
                <a:latin typeface="Calibri" pitchFamily="34" charset="0"/>
              </a:rPr>
              <a:t>La fabrique permet également de paramétrer la création des objets, comme un utilisateur acheteur ou vendeur.</a:t>
            </a:r>
          </a:p>
          <a:p>
            <a:r>
              <a:rPr lang="fr-FR">
                <a:latin typeface="Calibri" pitchFamily="34" charset="0"/>
              </a:rPr>
              <a:t>Les paramètres passé à la fabrique sont contrôlés avant l’instanciation des objets, ce qui sécurise leur création.</a:t>
            </a:r>
          </a:p>
          <a:p>
            <a:endParaRPr lang="fr-FR">
              <a:latin typeface="Calibri" pitchFamily="34" charset="0"/>
            </a:endParaRPr>
          </a:p>
          <a:p>
            <a:endParaRPr lang="fr-FR">
              <a:latin typeface="Calibri" pitchFamily="34" charset="0"/>
            </a:endParaRPr>
          </a:p>
          <a:p>
            <a:endParaRPr lang="fr-FR">
              <a:latin typeface="Calibri"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re 1"/>
          <p:cNvSpPr>
            <a:spLocks noGrp="1"/>
          </p:cNvSpPr>
          <p:nvPr>
            <p:ph type="title"/>
          </p:nvPr>
        </p:nvSpPr>
        <p:spPr>
          <a:xfrm>
            <a:off x="838200" y="365125"/>
            <a:ext cx="10515600" cy="579438"/>
          </a:xfrm>
        </p:spPr>
        <p:txBody>
          <a:bodyPr/>
          <a:lstStyle/>
          <a:p>
            <a:r>
              <a:rPr lang="fr-FR" sz="3200" b="1" smtClean="0">
                <a:solidFill>
                  <a:srgbClr val="7030A0"/>
                </a:solidFill>
              </a:rPr>
              <a:t>Architecture du système</a:t>
            </a:r>
          </a:p>
        </p:txBody>
      </p:sp>
      <p:sp>
        <p:nvSpPr>
          <p:cNvPr id="20482" name="ZoneTexte 4"/>
          <p:cNvSpPr txBox="1">
            <a:spLocks noChangeArrowheads="1"/>
          </p:cNvSpPr>
          <p:nvPr/>
        </p:nvSpPr>
        <p:spPr bwMode="auto">
          <a:xfrm>
            <a:off x="838200" y="1092200"/>
            <a:ext cx="1758950" cy="369888"/>
          </a:xfrm>
          <a:prstGeom prst="rect">
            <a:avLst/>
          </a:prstGeom>
          <a:noFill/>
          <a:ln w="9525">
            <a:noFill/>
            <a:miter lim="800000"/>
            <a:headEnd/>
            <a:tailEnd/>
          </a:ln>
        </p:spPr>
        <p:txBody>
          <a:bodyPr wrap="none">
            <a:spAutoFit/>
          </a:bodyPr>
          <a:lstStyle/>
          <a:p>
            <a:r>
              <a:rPr lang="fr-FR">
                <a:latin typeface="Calibri" pitchFamily="34" charset="0"/>
              </a:rPr>
              <a:t>Pattern Stratégie</a:t>
            </a:r>
          </a:p>
        </p:txBody>
      </p:sp>
      <p:sp>
        <p:nvSpPr>
          <p:cNvPr id="20483" name="ZoneTexte 5"/>
          <p:cNvSpPr txBox="1">
            <a:spLocks noChangeArrowheads="1"/>
          </p:cNvSpPr>
          <p:nvPr/>
        </p:nvSpPr>
        <p:spPr bwMode="auto">
          <a:xfrm>
            <a:off x="5522913" y="944563"/>
            <a:ext cx="6570662" cy="4800600"/>
          </a:xfrm>
          <a:prstGeom prst="rect">
            <a:avLst/>
          </a:prstGeom>
          <a:noFill/>
          <a:ln w="9525">
            <a:noFill/>
            <a:miter lim="800000"/>
            <a:headEnd/>
            <a:tailEnd/>
          </a:ln>
        </p:spPr>
        <p:txBody>
          <a:bodyPr>
            <a:spAutoFit/>
          </a:bodyPr>
          <a:lstStyle/>
          <a:p>
            <a:r>
              <a:rPr lang="fr-FR">
                <a:latin typeface="Calibri" pitchFamily="34" charset="0"/>
              </a:rPr>
              <a:t>Le rôle de chaque utilisateur doit être changé dynamiquement.</a:t>
            </a:r>
          </a:p>
          <a:p>
            <a:r>
              <a:rPr lang="fr-FR">
                <a:latin typeface="Calibri" pitchFamily="34" charset="0"/>
              </a:rPr>
              <a:t>IRole masque le type de rôle à l’utilisateur, de cette manière, aucune dépendance entre l’utilisateur et son rôle.</a:t>
            </a:r>
          </a:p>
          <a:p>
            <a:r>
              <a:rPr lang="fr-FR">
                <a:latin typeface="Calibri" pitchFamily="34" charset="0"/>
              </a:rPr>
              <a:t>IRole impose une méthode doOffer() dont le comportement sera redéfini par les classes Buyer et Seller qui implémentent IRole.</a:t>
            </a:r>
          </a:p>
          <a:p>
            <a:endParaRPr lang="fr-FR">
              <a:latin typeface="Calibri" pitchFamily="34" charset="0"/>
            </a:endParaRPr>
          </a:p>
          <a:p>
            <a:r>
              <a:rPr lang="fr-FR">
                <a:latin typeface="Calibri" pitchFamily="34" charset="0"/>
              </a:rPr>
              <a:t>Buyer créra une offre, et Seller ne fera rien, ce qui sera transparent pour la classe User, qui veut juste faire une offre, mais ne sait pas comment faire et donc délègue le travail aux classes qui savent le faire. Peu importe comment Seller et Buyer font des offres, l’important c’est qu’elles ont une méthode DoOffer().</a:t>
            </a:r>
          </a:p>
          <a:p>
            <a:endParaRPr lang="fr-FR">
              <a:latin typeface="Calibri" pitchFamily="34" charset="0"/>
            </a:endParaRPr>
          </a:p>
          <a:p>
            <a:r>
              <a:rPr lang="fr-FR">
                <a:latin typeface="Calibri" pitchFamily="34" charset="0"/>
              </a:rPr>
              <a:t>Ces Roles sont interchangeables au runtime, car User possède une méthode setRole() qui permet de changer de rôle en cour d’execution.</a:t>
            </a:r>
          </a:p>
          <a:p>
            <a:r>
              <a:rPr lang="fr-FR">
                <a:latin typeface="Calibri" pitchFamily="34" charset="0"/>
              </a:rPr>
              <a:t>Le type de Role (Seller ou Buyer) déterminera comment l’offre sera effectuée.</a:t>
            </a:r>
          </a:p>
        </p:txBody>
      </p:sp>
      <p:pic>
        <p:nvPicPr>
          <p:cNvPr id="20484" name="Image 2"/>
          <p:cNvPicPr>
            <a:picLocks noChangeAspect="1"/>
          </p:cNvPicPr>
          <p:nvPr/>
        </p:nvPicPr>
        <p:blipFill>
          <a:blip r:embed="rId2"/>
          <a:srcRect/>
          <a:stretch>
            <a:fillRect/>
          </a:stretch>
        </p:blipFill>
        <p:spPr bwMode="auto">
          <a:xfrm>
            <a:off x="141288" y="1501775"/>
            <a:ext cx="5381625" cy="3838575"/>
          </a:xfrm>
          <a:prstGeom prst="rect">
            <a:avLst/>
          </a:prstGeom>
          <a:noFill/>
          <a:ln w="9525">
            <a:noFill/>
            <a:miter lim="800000"/>
            <a:headEnd/>
            <a:tailEnd/>
          </a:ln>
        </p:spPr>
      </p:pic>
      <p:sp>
        <p:nvSpPr>
          <p:cNvPr id="20485" name="ZoneTexte 3"/>
          <p:cNvSpPr txBox="1">
            <a:spLocks noChangeArrowheads="1"/>
          </p:cNvSpPr>
          <p:nvPr/>
        </p:nvSpPr>
        <p:spPr bwMode="auto">
          <a:xfrm>
            <a:off x="141288" y="5745163"/>
            <a:ext cx="11666537" cy="646112"/>
          </a:xfrm>
          <a:prstGeom prst="rect">
            <a:avLst/>
          </a:prstGeom>
          <a:noFill/>
          <a:ln w="9525">
            <a:noFill/>
            <a:miter lim="800000"/>
            <a:headEnd/>
            <a:tailEnd/>
          </a:ln>
        </p:spPr>
        <p:txBody>
          <a:bodyPr>
            <a:spAutoFit/>
          </a:bodyPr>
          <a:lstStyle/>
          <a:p>
            <a:r>
              <a:rPr lang="fr-FR">
                <a:latin typeface="Calibri" pitchFamily="34" charset="0"/>
              </a:rPr>
              <a:t>La classe User est protégé par une interface, car cette classe est utilisée pour créer d’autres objets. Cette injection de dépendances permet de masquer les changements d’implémentation de la classe User aux autres classes qui l’utilisent.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re 1"/>
          <p:cNvSpPr>
            <a:spLocks noGrp="1"/>
          </p:cNvSpPr>
          <p:nvPr>
            <p:ph type="title"/>
          </p:nvPr>
        </p:nvSpPr>
        <p:spPr>
          <a:xfrm>
            <a:off x="838200" y="365125"/>
            <a:ext cx="10515600" cy="579438"/>
          </a:xfrm>
        </p:spPr>
        <p:txBody>
          <a:bodyPr/>
          <a:lstStyle/>
          <a:p>
            <a:r>
              <a:rPr lang="fr-FR" sz="3200" b="1" smtClean="0">
                <a:solidFill>
                  <a:srgbClr val="7030A0"/>
                </a:solidFill>
              </a:rPr>
              <a:t>Architecture du système</a:t>
            </a:r>
          </a:p>
        </p:txBody>
      </p:sp>
      <p:sp>
        <p:nvSpPr>
          <p:cNvPr id="21506" name="ZoneTexte 4"/>
          <p:cNvSpPr txBox="1">
            <a:spLocks noChangeArrowheads="1"/>
          </p:cNvSpPr>
          <p:nvPr/>
        </p:nvSpPr>
        <p:spPr bwMode="auto">
          <a:xfrm>
            <a:off x="838200" y="1092200"/>
            <a:ext cx="1293813" cy="369888"/>
          </a:xfrm>
          <a:prstGeom prst="rect">
            <a:avLst/>
          </a:prstGeom>
          <a:noFill/>
          <a:ln w="9525">
            <a:noFill/>
            <a:miter lim="800000"/>
            <a:headEnd/>
            <a:tailEnd/>
          </a:ln>
        </p:spPr>
        <p:txBody>
          <a:bodyPr wrap="none">
            <a:spAutoFit/>
          </a:bodyPr>
          <a:lstStyle/>
          <a:p>
            <a:r>
              <a:rPr lang="fr-FR">
                <a:latin typeface="Calibri" pitchFamily="34" charset="0"/>
              </a:rPr>
              <a:t>Pattern Etat</a:t>
            </a:r>
          </a:p>
        </p:txBody>
      </p:sp>
      <p:sp>
        <p:nvSpPr>
          <p:cNvPr id="21507" name="ZoneTexte 5"/>
          <p:cNvSpPr txBox="1">
            <a:spLocks noChangeArrowheads="1"/>
          </p:cNvSpPr>
          <p:nvPr/>
        </p:nvSpPr>
        <p:spPr bwMode="auto">
          <a:xfrm>
            <a:off x="6238875" y="1462088"/>
            <a:ext cx="5854700" cy="3416300"/>
          </a:xfrm>
          <a:prstGeom prst="rect">
            <a:avLst/>
          </a:prstGeom>
          <a:noFill/>
          <a:ln w="9525">
            <a:noFill/>
            <a:miter lim="800000"/>
            <a:headEnd/>
            <a:tailEnd/>
          </a:ln>
        </p:spPr>
        <p:txBody>
          <a:bodyPr>
            <a:spAutoFit/>
          </a:bodyPr>
          <a:lstStyle/>
          <a:p>
            <a:r>
              <a:rPr lang="fr-FR">
                <a:latin typeface="Calibri" pitchFamily="34" charset="0"/>
              </a:rPr>
              <a:t>Une enchère ne peux être que dans certains états prédéfinis.</a:t>
            </a:r>
          </a:p>
          <a:p>
            <a:r>
              <a:rPr lang="fr-FR">
                <a:latin typeface="Calibri" pitchFamily="34" charset="0"/>
              </a:rPr>
              <a:t>Ceci permet à la classe Auction (enchère) de changer de comportement quand son état interne change. </a:t>
            </a:r>
          </a:p>
          <a:p>
            <a:r>
              <a:rPr lang="fr-FR">
                <a:latin typeface="Calibri" pitchFamily="34" charset="0"/>
              </a:rPr>
              <a:t>Cela évite de coder une machine d’état à coup de switch/case.</a:t>
            </a:r>
          </a:p>
          <a:p>
            <a:r>
              <a:rPr lang="fr-FR">
                <a:latin typeface="Calibri" pitchFamily="34" charset="0"/>
              </a:rPr>
              <a:t>Chaque état est indépendant, une modification sur un état n’affecte pas les autres, car chaque comportement est encapsulé dans une classe séparé. Il est possible d’ajouter des état n’importe quand, pourvu qu’ils implémentent l’interface IState.</a:t>
            </a:r>
          </a:p>
          <a:p>
            <a:r>
              <a:rPr lang="fr-FR">
                <a:latin typeface="Calibri" pitchFamily="34" charset="0"/>
              </a:rPr>
              <a:t>Les méthodes redéfinis par chaque état définissent la manière dont se font les transitions d’état.</a:t>
            </a:r>
          </a:p>
        </p:txBody>
      </p:sp>
      <p:pic>
        <p:nvPicPr>
          <p:cNvPr id="21508" name="Image 3"/>
          <p:cNvPicPr>
            <a:picLocks noChangeAspect="1"/>
          </p:cNvPicPr>
          <p:nvPr/>
        </p:nvPicPr>
        <p:blipFill>
          <a:blip r:embed="rId2"/>
          <a:srcRect/>
          <a:stretch>
            <a:fillRect/>
          </a:stretch>
        </p:blipFill>
        <p:spPr bwMode="auto">
          <a:xfrm>
            <a:off x="171450" y="1611313"/>
            <a:ext cx="6067425" cy="2895600"/>
          </a:xfrm>
          <a:prstGeom prst="rect">
            <a:avLst/>
          </a:prstGeom>
          <a:noFill/>
          <a:ln w="9525">
            <a:noFill/>
            <a:miter lim="800000"/>
            <a:headEnd/>
            <a:tailEnd/>
          </a:ln>
        </p:spPr>
      </p:pic>
      <p:sp>
        <p:nvSpPr>
          <p:cNvPr id="7" name="Rectangle 6"/>
          <p:cNvSpPr/>
          <p:nvPr/>
        </p:nvSpPr>
        <p:spPr>
          <a:xfrm>
            <a:off x="658813" y="5526088"/>
            <a:ext cx="1395412" cy="619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fr-FR" dirty="0" err="1"/>
              <a:t>Private</a:t>
            </a:r>
            <a:endParaRPr lang="fr-FR" dirty="0"/>
          </a:p>
        </p:txBody>
      </p:sp>
      <p:sp>
        <p:nvSpPr>
          <p:cNvPr id="8" name="Rectangle 7"/>
          <p:cNvSpPr/>
          <p:nvPr/>
        </p:nvSpPr>
        <p:spPr>
          <a:xfrm>
            <a:off x="2679700" y="5526088"/>
            <a:ext cx="1395413" cy="619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fr-FR" dirty="0"/>
              <a:t>Public</a:t>
            </a:r>
            <a:endParaRPr lang="fr-FR" dirty="0"/>
          </a:p>
        </p:txBody>
      </p:sp>
      <p:sp>
        <p:nvSpPr>
          <p:cNvPr id="9" name="Rectangle 8"/>
          <p:cNvSpPr/>
          <p:nvPr/>
        </p:nvSpPr>
        <p:spPr>
          <a:xfrm>
            <a:off x="4700588" y="5526088"/>
            <a:ext cx="1395412" cy="619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fr-FR" dirty="0" err="1"/>
              <a:t>Canceled</a:t>
            </a:r>
            <a:endParaRPr lang="fr-FR" dirty="0"/>
          </a:p>
        </p:txBody>
      </p:sp>
      <p:sp>
        <p:nvSpPr>
          <p:cNvPr id="10" name="Rectangle 9"/>
          <p:cNvSpPr/>
          <p:nvPr/>
        </p:nvSpPr>
        <p:spPr>
          <a:xfrm>
            <a:off x="6719888" y="5526088"/>
            <a:ext cx="1397000" cy="619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fr-FR" dirty="0" err="1"/>
              <a:t>Finished</a:t>
            </a:r>
            <a:endParaRPr lang="fr-FR" dirty="0"/>
          </a:p>
        </p:txBody>
      </p:sp>
      <p:sp>
        <p:nvSpPr>
          <p:cNvPr id="14" name="ZoneTexte 13"/>
          <p:cNvSpPr txBox="1"/>
          <p:nvPr/>
        </p:nvSpPr>
        <p:spPr>
          <a:xfrm>
            <a:off x="2314575" y="5046663"/>
            <a:ext cx="1914525" cy="254000"/>
          </a:xfrm>
          <a:prstGeom prst="rect">
            <a:avLst/>
          </a:prstGeom>
          <a:noFill/>
        </p:spPr>
        <p:txBody>
          <a:bodyPr wrap="none">
            <a:spAutoFit/>
          </a:bodyPr>
          <a:lstStyle/>
          <a:p>
            <a:pPr fontAlgn="auto">
              <a:spcBef>
                <a:spcPts val="0"/>
              </a:spcBef>
              <a:spcAft>
                <a:spcPts val="0"/>
              </a:spcAft>
              <a:defRPr/>
            </a:pPr>
            <a:r>
              <a:rPr lang="fr-FR" sz="1050" dirty="0">
                <a:solidFill>
                  <a:srgbClr val="7030A0"/>
                </a:solidFill>
                <a:latin typeface="+mn-lt"/>
                <a:cs typeface="+mn-cs"/>
              </a:rPr>
              <a:t>Action du créateur de l’enchère</a:t>
            </a:r>
            <a:endParaRPr lang="fr-FR" sz="1050" dirty="0">
              <a:solidFill>
                <a:srgbClr val="7030A0"/>
              </a:solidFill>
              <a:latin typeface="+mn-lt"/>
              <a:cs typeface="+mn-cs"/>
            </a:endParaRPr>
          </a:p>
        </p:txBody>
      </p:sp>
      <p:cxnSp>
        <p:nvCxnSpPr>
          <p:cNvPr id="16" name="Connecteur en arc 15"/>
          <p:cNvCxnSpPr>
            <a:stCxn id="8" idx="2"/>
            <a:endCxn id="9" idx="2"/>
          </p:cNvCxnSpPr>
          <p:nvPr/>
        </p:nvCxnSpPr>
        <p:spPr>
          <a:xfrm rot="16200000" flipH="1">
            <a:off x="4387057" y="5134769"/>
            <a:ext cx="12700" cy="2020887"/>
          </a:xfrm>
          <a:prstGeom prst="curvedConnector3">
            <a:avLst>
              <a:gd name="adj1" fmla="val 1800000"/>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3419475" y="6359525"/>
            <a:ext cx="1947863" cy="414338"/>
          </a:xfrm>
          <a:prstGeom prst="rect">
            <a:avLst/>
          </a:prstGeom>
          <a:noFill/>
        </p:spPr>
        <p:txBody>
          <a:bodyPr wrap="none">
            <a:spAutoFit/>
          </a:bodyPr>
          <a:lstStyle/>
          <a:p>
            <a:pPr fontAlgn="auto">
              <a:spcBef>
                <a:spcPts val="0"/>
              </a:spcBef>
              <a:spcAft>
                <a:spcPts val="0"/>
              </a:spcAft>
              <a:defRPr/>
            </a:pPr>
            <a:r>
              <a:rPr lang="fr-FR" sz="1050" dirty="0">
                <a:solidFill>
                  <a:srgbClr val="00B050"/>
                </a:solidFill>
                <a:latin typeface="+mn-lt"/>
                <a:cs typeface="+mn-cs"/>
              </a:rPr>
              <a:t>Action du créateur de l’enchère,</a:t>
            </a:r>
          </a:p>
          <a:p>
            <a:pPr fontAlgn="auto">
              <a:spcBef>
                <a:spcPts val="0"/>
              </a:spcBef>
              <a:spcAft>
                <a:spcPts val="0"/>
              </a:spcAft>
              <a:defRPr/>
            </a:pPr>
            <a:r>
              <a:rPr lang="fr-FR" sz="1050" dirty="0">
                <a:solidFill>
                  <a:srgbClr val="00B050"/>
                </a:solidFill>
                <a:latin typeface="+mn-lt"/>
                <a:cs typeface="+mn-cs"/>
              </a:rPr>
              <a:t>Si aucune offre &gt; prix de réserve</a:t>
            </a:r>
            <a:endParaRPr lang="fr-FR" sz="1050" dirty="0">
              <a:solidFill>
                <a:srgbClr val="00B050"/>
              </a:solidFill>
              <a:latin typeface="+mn-lt"/>
              <a:cs typeface="+mn-cs"/>
            </a:endParaRPr>
          </a:p>
        </p:txBody>
      </p:sp>
      <p:cxnSp>
        <p:nvCxnSpPr>
          <p:cNvPr id="19" name="Connecteur en arc 18"/>
          <p:cNvCxnSpPr>
            <a:stCxn id="7" idx="0"/>
            <a:endCxn id="10" idx="0"/>
          </p:cNvCxnSpPr>
          <p:nvPr/>
        </p:nvCxnSpPr>
        <p:spPr>
          <a:xfrm rot="5400000" flipH="1" flipV="1">
            <a:off x="4387851" y="2495550"/>
            <a:ext cx="0" cy="6061075"/>
          </a:xfrm>
          <a:prstGeom prst="curvedConnector3">
            <a:avLst>
              <a:gd name="adj1" fmla="val 22860100000"/>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0" name="ZoneTexte 19"/>
          <p:cNvSpPr txBox="1"/>
          <p:nvPr/>
        </p:nvSpPr>
        <p:spPr>
          <a:xfrm>
            <a:off x="5602288" y="5049838"/>
            <a:ext cx="1624012" cy="254000"/>
          </a:xfrm>
          <a:prstGeom prst="rect">
            <a:avLst/>
          </a:prstGeom>
          <a:noFill/>
        </p:spPr>
        <p:txBody>
          <a:bodyPr wrap="none">
            <a:spAutoFit/>
          </a:bodyPr>
          <a:lstStyle/>
          <a:p>
            <a:pPr fontAlgn="auto">
              <a:spcBef>
                <a:spcPts val="0"/>
              </a:spcBef>
              <a:spcAft>
                <a:spcPts val="0"/>
              </a:spcAft>
              <a:defRPr/>
            </a:pPr>
            <a:r>
              <a:rPr lang="fr-FR" sz="1050" dirty="0">
                <a:solidFill>
                  <a:schemeClr val="accent2"/>
                </a:solidFill>
                <a:latin typeface="+mn-lt"/>
                <a:cs typeface="+mn-cs"/>
              </a:rPr>
              <a:t>Durée de l’enchère écoulé</a:t>
            </a:r>
            <a:endParaRPr lang="fr-FR" sz="1050" dirty="0">
              <a:solidFill>
                <a:schemeClr val="accent2"/>
              </a:solidFill>
              <a:latin typeface="+mn-lt"/>
              <a:cs typeface="+mn-cs"/>
            </a:endParaRPr>
          </a:p>
        </p:txBody>
      </p:sp>
      <p:sp>
        <p:nvSpPr>
          <p:cNvPr id="21518" name="ZoneTexte 20"/>
          <p:cNvSpPr txBox="1">
            <a:spLocks noChangeArrowheads="1"/>
          </p:cNvSpPr>
          <p:nvPr/>
        </p:nvSpPr>
        <p:spPr bwMode="auto">
          <a:xfrm>
            <a:off x="407988" y="4721225"/>
            <a:ext cx="1590675" cy="368300"/>
          </a:xfrm>
          <a:prstGeom prst="rect">
            <a:avLst/>
          </a:prstGeom>
          <a:noFill/>
          <a:ln w="9525">
            <a:noFill/>
            <a:miter lim="800000"/>
            <a:headEnd/>
            <a:tailEnd/>
          </a:ln>
        </p:spPr>
        <p:txBody>
          <a:bodyPr wrap="none">
            <a:spAutoFit/>
          </a:bodyPr>
          <a:lstStyle/>
          <a:p>
            <a:r>
              <a:rPr lang="fr-FR">
                <a:latin typeface="Calibri" pitchFamily="34" charset="0"/>
              </a:rPr>
              <a:t>Machine d’état</a:t>
            </a:r>
          </a:p>
        </p:txBody>
      </p:sp>
      <p:sp>
        <p:nvSpPr>
          <p:cNvPr id="21519" name="ZoneTexte 21"/>
          <p:cNvSpPr txBox="1">
            <a:spLocks noChangeArrowheads="1"/>
          </p:cNvSpPr>
          <p:nvPr/>
        </p:nvSpPr>
        <p:spPr bwMode="auto">
          <a:xfrm>
            <a:off x="8512175" y="5535613"/>
            <a:ext cx="2262188" cy="646112"/>
          </a:xfrm>
          <a:prstGeom prst="rect">
            <a:avLst/>
          </a:prstGeom>
          <a:noFill/>
          <a:ln w="9525">
            <a:noFill/>
            <a:miter lim="800000"/>
            <a:headEnd/>
            <a:tailEnd/>
          </a:ln>
        </p:spPr>
        <p:txBody>
          <a:bodyPr>
            <a:spAutoFit/>
          </a:bodyPr>
          <a:lstStyle/>
          <a:p>
            <a:r>
              <a:rPr lang="fr-FR">
                <a:latin typeface="Calibri" pitchFamily="34" charset="0"/>
              </a:rPr>
              <a:t>Tout autre transition est impossible</a:t>
            </a:r>
          </a:p>
        </p:txBody>
      </p:sp>
      <p:cxnSp>
        <p:nvCxnSpPr>
          <p:cNvPr id="24" name="Connecteur en arc 23"/>
          <p:cNvCxnSpPr/>
          <p:nvPr/>
        </p:nvCxnSpPr>
        <p:spPr>
          <a:xfrm rot="5400000" flipH="1" flipV="1">
            <a:off x="3377407" y="3505994"/>
            <a:ext cx="0" cy="4040187"/>
          </a:xfrm>
          <a:prstGeom prst="curvedConnector3">
            <a:avLst>
              <a:gd name="adj1" fmla="val 22860100000"/>
            </a:avLst>
          </a:prstGeom>
          <a:ln w="254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eur en arc 25"/>
          <p:cNvCxnSpPr>
            <a:stCxn id="7" idx="2"/>
            <a:endCxn id="8" idx="2"/>
          </p:cNvCxnSpPr>
          <p:nvPr/>
        </p:nvCxnSpPr>
        <p:spPr>
          <a:xfrm rot="5400000" flipH="1" flipV="1">
            <a:off x="2366963" y="5135563"/>
            <a:ext cx="0" cy="2019300"/>
          </a:xfrm>
          <a:prstGeom prst="curvedConnector3">
            <a:avLst>
              <a:gd name="adj1" fmla="val -22860000000"/>
            </a:avLst>
          </a:prstGeom>
          <a:ln w="254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7" name="ZoneTexte 26"/>
          <p:cNvSpPr txBox="1"/>
          <p:nvPr/>
        </p:nvSpPr>
        <p:spPr>
          <a:xfrm>
            <a:off x="1357313" y="6438900"/>
            <a:ext cx="1914525" cy="254000"/>
          </a:xfrm>
          <a:prstGeom prst="rect">
            <a:avLst/>
          </a:prstGeom>
          <a:noFill/>
        </p:spPr>
        <p:txBody>
          <a:bodyPr wrap="none">
            <a:spAutoFit/>
          </a:bodyPr>
          <a:lstStyle/>
          <a:p>
            <a:pPr fontAlgn="auto">
              <a:spcBef>
                <a:spcPts val="0"/>
              </a:spcBef>
              <a:spcAft>
                <a:spcPts val="0"/>
              </a:spcAft>
              <a:defRPr/>
            </a:pPr>
            <a:r>
              <a:rPr lang="fr-FR" sz="1050" dirty="0">
                <a:solidFill>
                  <a:srgbClr val="7030A0"/>
                </a:solidFill>
                <a:latin typeface="+mn-lt"/>
                <a:cs typeface="+mn-cs"/>
              </a:rPr>
              <a:t>Action du créateur de l’enchère</a:t>
            </a:r>
            <a:endParaRPr lang="fr-FR" sz="1050" dirty="0">
              <a:solidFill>
                <a:srgbClr val="7030A0"/>
              </a:solidFill>
              <a:latin typeface="+mn-lt"/>
              <a:cs typeface="+mn-cs"/>
            </a:endParaRPr>
          </a:p>
        </p:txBody>
      </p:sp>
      <p:cxnSp>
        <p:nvCxnSpPr>
          <p:cNvPr id="38" name="Connecteur en arc 37"/>
          <p:cNvCxnSpPr>
            <a:stCxn id="8" idx="2"/>
            <a:endCxn id="10" idx="2"/>
          </p:cNvCxnSpPr>
          <p:nvPr/>
        </p:nvCxnSpPr>
        <p:spPr>
          <a:xfrm rot="16200000" flipH="1">
            <a:off x="5397501" y="4124325"/>
            <a:ext cx="12700" cy="4041775"/>
          </a:xfrm>
          <a:prstGeom prst="curvedConnector3">
            <a:avLst>
              <a:gd name="adj1" fmla="val 1800000"/>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1417</TotalTime>
  <Words>2749</Words>
  <Application>Microsoft Office PowerPoint</Application>
  <PresentationFormat>Personnalisé</PresentationFormat>
  <Paragraphs>322</Paragraphs>
  <Slides>21</Slides>
  <Notes>0</Notes>
  <HiddenSlides>0</HiddenSlides>
  <MMClips>0</MMClips>
  <ScaleCrop>false</ScaleCrop>
  <HeadingPairs>
    <vt:vector size="8" baseType="variant">
      <vt:variant>
        <vt:lpstr>Polices utilisées</vt:lpstr>
      </vt:variant>
      <vt:variant>
        <vt:i4>4</vt:i4>
      </vt:variant>
      <vt:variant>
        <vt:lpstr>Modèle de conception</vt:lpstr>
      </vt:variant>
      <vt:variant>
        <vt:i4>1</vt:i4>
      </vt:variant>
      <vt:variant>
        <vt:lpstr>Serveurs OLE incorporés</vt:lpstr>
      </vt:variant>
      <vt:variant>
        <vt:i4>1</vt:i4>
      </vt:variant>
      <vt:variant>
        <vt:lpstr>Titres des diapositives</vt:lpstr>
      </vt:variant>
      <vt:variant>
        <vt:i4>21</vt:i4>
      </vt:variant>
    </vt:vector>
  </HeadingPairs>
  <TitlesOfParts>
    <vt:vector size="27" baseType="lpstr">
      <vt:lpstr>Calibri</vt:lpstr>
      <vt:lpstr>Arial</vt:lpstr>
      <vt:lpstr>Calibri Light</vt:lpstr>
      <vt:lpstr>Wingdings</vt:lpstr>
      <vt:lpstr>Thème Office</vt:lpstr>
      <vt:lpstr>Dessin Microsoft Visio</vt:lpstr>
      <vt:lpstr>Projet Java</vt:lpstr>
      <vt:lpstr>Introduction</vt:lpstr>
      <vt:lpstr>Exigences</vt:lpstr>
      <vt:lpstr>Exigences</vt:lpstr>
      <vt:lpstr>Exigences</vt:lpstr>
      <vt:lpstr>Architecture du système</vt:lpstr>
      <vt:lpstr>Architecture du système</vt:lpstr>
      <vt:lpstr>Architecture du système</vt:lpstr>
      <vt:lpstr>Architecture du système</vt:lpstr>
      <vt:lpstr>Architecture du système</vt:lpstr>
      <vt:lpstr>Validation des exigences – Tests effectués</vt:lpstr>
      <vt:lpstr>Validation des exigences – Tests effectués</vt:lpstr>
      <vt:lpstr>Validation des exigences – Tests effectués</vt:lpstr>
      <vt:lpstr>Validation des exigences – Tests effectués</vt:lpstr>
      <vt:lpstr>Validation des exigences – Tests effectués</vt:lpstr>
      <vt:lpstr>Validation des exigences – Tests effectués</vt:lpstr>
      <vt:lpstr>Validation des exigences – Tests effectués</vt:lpstr>
      <vt:lpstr>Validation des exigences – Tests effectués</vt:lpstr>
      <vt:lpstr>Validation des exigences – Bilan</vt:lpstr>
      <vt:lpstr>Infrastructure nécessaire</vt:lpstr>
      <vt:lpstr>Logiciel utilisé pour l’UML</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Java</dc:title>
  <dc:creator>Ultra-Polo</dc:creator>
  <cp:lastModifiedBy>BUDIN Pere et Fils</cp:lastModifiedBy>
  <cp:revision>150</cp:revision>
  <dcterms:created xsi:type="dcterms:W3CDTF">2014-03-23T14:41:55Z</dcterms:created>
  <dcterms:modified xsi:type="dcterms:W3CDTF">2014-03-25T21:47:14Z</dcterms:modified>
</cp:coreProperties>
</file>